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0" r:id="rId2"/>
    <p:sldMasterId id="2147483676" r:id="rId3"/>
  </p:sldMasterIdLst>
  <p:notesMasterIdLst>
    <p:notesMasterId r:id="rId34"/>
  </p:notesMasterIdLst>
  <p:sldIdLst>
    <p:sldId id="291" r:id="rId4"/>
    <p:sldId id="265" r:id="rId5"/>
    <p:sldId id="269" r:id="rId6"/>
    <p:sldId id="267" r:id="rId7"/>
    <p:sldId id="268" r:id="rId8"/>
    <p:sldId id="258" r:id="rId9"/>
    <p:sldId id="273" r:id="rId10"/>
    <p:sldId id="272" r:id="rId11"/>
    <p:sldId id="277" r:id="rId12"/>
    <p:sldId id="276" r:id="rId13"/>
    <p:sldId id="278" r:id="rId14"/>
    <p:sldId id="279" r:id="rId15"/>
    <p:sldId id="280" r:id="rId16"/>
    <p:sldId id="282" r:id="rId17"/>
    <p:sldId id="283" r:id="rId18"/>
    <p:sldId id="284" r:id="rId19"/>
    <p:sldId id="285" r:id="rId20"/>
    <p:sldId id="286" r:id="rId21"/>
    <p:sldId id="262" r:id="rId22"/>
    <p:sldId id="287" r:id="rId23"/>
    <p:sldId id="288" r:id="rId24"/>
    <p:sldId id="289" r:id="rId25"/>
    <p:sldId id="290" r:id="rId26"/>
    <p:sldId id="293" r:id="rId27"/>
    <p:sldId id="294" r:id="rId28"/>
    <p:sldId id="298" r:id="rId29"/>
    <p:sldId id="295" r:id="rId30"/>
    <p:sldId id="296" r:id="rId31"/>
    <p:sldId id="297" r:id="rId32"/>
    <p:sldId id="292" r:id="rId33"/>
  </p:sldIdLst>
  <p:sldSz cx="9144000" cy="6858000" type="screen4x3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527"/>
    <a:srgbClr val="00A2FF"/>
    <a:srgbClr val="E46C0A"/>
    <a:srgbClr val="AD9231"/>
    <a:srgbClr val="C7A939"/>
    <a:srgbClr val="DBEEF4"/>
    <a:srgbClr val="F2DCDB"/>
    <a:srgbClr val="D7E4BD"/>
    <a:srgbClr val="FAE126"/>
    <a:srgbClr val="E31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F9CB0-120B-4888-A400-4AB72115D948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49E4559C-B010-4ABF-A5A6-B93476C1366D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dirty="0" smtClean="0">
              <a:latin typeface="+mn-lt"/>
            </a:rPr>
            <a:t>Encuesta por muestreo</a:t>
          </a:r>
          <a:endParaRPr lang="es-MX" dirty="0">
            <a:latin typeface="+mn-lt"/>
          </a:endParaRPr>
        </a:p>
      </dgm:t>
    </dgm:pt>
    <dgm:pt modelId="{B90A8C62-F996-4D1D-B6BE-4C873FA872C4}" type="parTrans" cxnId="{5B0880AA-1774-492C-BD18-16F04F1AE48C}">
      <dgm:prSet/>
      <dgm:spPr/>
      <dgm:t>
        <a:bodyPr/>
        <a:lstStyle/>
        <a:p>
          <a:endParaRPr lang="es-MX">
            <a:latin typeface="Neo Sans Pro" pitchFamily="34" charset="0"/>
          </a:endParaRPr>
        </a:p>
      </dgm:t>
    </dgm:pt>
    <dgm:pt modelId="{81C264C4-9325-44CB-AD71-D17511985472}" type="sibTrans" cxnId="{5B0880AA-1774-492C-BD18-16F04F1AE48C}">
      <dgm:prSet/>
      <dgm:spPr/>
      <dgm:t>
        <a:bodyPr/>
        <a:lstStyle/>
        <a:p>
          <a:endParaRPr lang="es-MX">
            <a:latin typeface="Neo Sans Pro" pitchFamily="34" charset="0"/>
          </a:endParaRPr>
        </a:p>
      </dgm:t>
    </dgm:pt>
    <dgm:pt modelId="{0BB64E7B-8356-42D5-91F7-4B2DFBC8DBA2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dirty="0" smtClean="0">
              <a:latin typeface="+mn-lt"/>
            </a:rPr>
            <a:t>Levantamiento tipo censo</a:t>
          </a:r>
          <a:endParaRPr lang="es-MX" dirty="0">
            <a:latin typeface="+mn-lt"/>
          </a:endParaRPr>
        </a:p>
      </dgm:t>
    </dgm:pt>
    <dgm:pt modelId="{0CBF7F9B-DC9E-4B7E-8064-5107A4C06082}" type="parTrans" cxnId="{74F21477-1983-43B4-BB64-A5D85CEB4C6A}">
      <dgm:prSet/>
      <dgm:spPr/>
      <dgm:t>
        <a:bodyPr/>
        <a:lstStyle/>
        <a:p>
          <a:endParaRPr lang="es-MX">
            <a:latin typeface="Neo Sans Pro" pitchFamily="34" charset="0"/>
          </a:endParaRPr>
        </a:p>
      </dgm:t>
    </dgm:pt>
    <dgm:pt modelId="{437541E4-602A-4A89-A0AE-38E971ED7D4F}" type="sibTrans" cxnId="{74F21477-1983-43B4-BB64-A5D85CEB4C6A}">
      <dgm:prSet/>
      <dgm:spPr/>
      <dgm:t>
        <a:bodyPr/>
        <a:lstStyle/>
        <a:p>
          <a:endParaRPr lang="es-MX">
            <a:latin typeface="Neo Sans Pro" pitchFamily="34" charset="0"/>
          </a:endParaRPr>
        </a:p>
      </dgm:t>
    </dgm:pt>
    <dgm:pt modelId="{80A13112-B052-4B53-9FEE-C86F3655A45F}">
      <dgm:prSet phldrT="[Texto]"/>
      <dgm:spPr>
        <a:solidFill>
          <a:srgbClr val="FFC000"/>
        </a:solidFill>
      </dgm:spPr>
      <dgm:t>
        <a:bodyPr/>
        <a:lstStyle/>
        <a:p>
          <a:r>
            <a:rPr lang="es-MX" dirty="0" smtClean="0">
              <a:latin typeface="+mn-lt"/>
            </a:rPr>
            <a:t>Aprovechamiento de registros administrativos</a:t>
          </a:r>
          <a:endParaRPr lang="es-MX" dirty="0">
            <a:latin typeface="+mn-lt"/>
          </a:endParaRPr>
        </a:p>
      </dgm:t>
    </dgm:pt>
    <dgm:pt modelId="{F294396D-F665-4AC8-A375-309EC69C4655}" type="parTrans" cxnId="{E9CFF1C4-A799-4CA5-A0E1-93663F264C10}">
      <dgm:prSet/>
      <dgm:spPr/>
      <dgm:t>
        <a:bodyPr/>
        <a:lstStyle/>
        <a:p>
          <a:endParaRPr lang="es-MX">
            <a:latin typeface="Neo Sans Pro" pitchFamily="34" charset="0"/>
          </a:endParaRPr>
        </a:p>
      </dgm:t>
    </dgm:pt>
    <dgm:pt modelId="{FC0142F7-40A7-431D-8BD5-B011755A6798}" type="sibTrans" cxnId="{E9CFF1C4-A799-4CA5-A0E1-93663F264C10}">
      <dgm:prSet/>
      <dgm:spPr/>
      <dgm:t>
        <a:bodyPr/>
        <a:lstStyle/>
        <a:p>
          <a:endParaRPr lang="es-MX">
            <a:latin typeface="Neo Sans Pro" pitchFamily="34" charset="0"/>
          </a:endParaRPr>
        </a:p>
      </dgm:t>
    </dgm:pt>
    <dgm:pt modelId="{FA10FA00-0108-4694-8D55-694A967BE325}">
      <dgm:prSet phldrT="[Texto]"/>
      <dgm:spPr>
        <a:solidFill>
          <a:srgbClr val="00B0F0"/>
        </a:solidFill>
      </dgm:spPr>
      <dgm:t>
        <a:bodyPr/>
        <a:lstStyle/>
        <a:p>
          <a:r>
            <a:rPr lang="es-MX" dirty="0" smtClean="0">
              <a:latin typeface="+mn-lt"/>
            </a:rPr>
            <a:t>Generación de estadística derivada</a:t>
          </a:r>
          <a:endParaRPr lang="es-MX" dirty="0">
            <a:latin typeface="+mn-lt"/>
          </a:endParaRPr>
        </a:p>
      </dgm:t>
    </dgm:pt>
    <dgm:pt modelId="{0FAD5184-89A2-473F-9BB8-2596FE8787B1}" type="parTrans" cxnId="{9879D096-C6CA-463B-A6CA-937FA0503FDA}">
      <dgm:prSet/>
      <dgm:spPr/>
      <dgm:t>
        <a:bodyPr/>
        <a:lstStyle/>
        <a:p>
          <a:endParaRPr lang="es-MX">
            <a:latin typeface="Neo Sans Pro" pitchFamily="34" charset="0"/>
          </a:endParaRPr>
        </a:p>
      </dgm:t>
    </dgm:pt>
    <dgm:pt modelId="{B7D122B2-A3BE-4AE4-A85A-FCB30B162DF3}" type="sibTrans" cxnId="{9879D096-C6CA-463B-A6CA-937FA0503FDA}">
      <dgm:prSet/>
      <dgm:spPr/>
      <dgm:t>
        <a:bodyPr/>
        <a:lstStyle/>
        <a:p>
          <a:endParaRPr lang="es-MX">
            <a:latin typeface="Neo Sans Pro" pitchFamily="34" charset="0"/>
          </a:endParaRPr>
        </a:p>
      </dgm:t>
    </dgm:pt>
    <dgm:pt modelId="{75886FA6-BA15-4511-A64E-E5A944FBB7F9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dirty="0" smtClean="0">
              <a:latin typeface="+mn-lt"/>
            </a:rPr>
            <a:t>Integración de información estadística</a:t>
          </a:r>
          <a:endParaRPr lang="es-MX" dirty="0">
            <a:latin typeface="+mn-lt"/>
          </a:endParaRPr>
        </a:p>
      </dgm:t>
    </dgm:pt>
    <dgm:pt modelId="{981B27F0-1F6C-40EE-BCB3-1ABF89397D7D}" type="parTrans" cxnId="{D5104459-7BE6-492E-96D2-D6EA39F781E1}">
      <dgm:prSet/>
      <dgm:spPr/>
      <dgm:t>
        <a:bodyPr/>
        <a:lstStyle/>
        <a:p>
          <a:endParaRPr lang="es-MX">
            <a:latin typeface="Neo Sans Pro" pitchFamily="34" charset="0"/>
          </a:endParaRPr>
        </a:p>
      </dgm:t>
    </dgm:pt>
    <dgm:pt modelId="{B16A1294-251A-4B5D-89F9-A9C15D7B0145}" type="sibTrans" cxnId="{D5104459-7BE6-492E-96D2-D6EA39F781E1}">
      <dgm:prSet/>
      <dgm:spPr/>
      <dgm:t>
        <a:bodyPr/>
        <a:lstStyle/>
        <a:p>
          <a:endParaRPr lang="es-MX">
            <a:latin typeface="Neo Sans Pro" pitchFamily="34" charset="0"/>
          </a:endParaRPr>
        </a:p>
      </dgm:t>
    </dgm:pt>
    <dgm:pt modelId="{1FE3ED2A-F672-40C3-8B56-BEC2CEA8A5FF}" type="pres">
      <dgm:prSet presAssocID="{57AF9CB0-120B-4888-A400-4AB72115D9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DDF594E-28F6-44F9-9F81-BB0C24138549}" type="pres">
      <dgm:prSet presAssocID="{49E4559C-B010-4ABF-A5A6-B93476C1366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FEB126-03E0-4CD8-AFF3-3FB143664E33}" type="pres">
      <dgm:prSet presAssocID="{81C264C4-9325-44CB-AD71-D17511985472}" presName="sibTrans" presStyleCnt="0"/>
      <dgm:spPr/>
    </dgm:pt>
    <dgm:pt modelId="{A546754A-2EEA-4EBA-AE79-B9DC7CF2A0B5}" type="pres">
      <dgm:prSet presAssocID="{0BB64E7B-8356-42D5-91F7-4B2DFBC8DBA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6B6CE2-E72D-4A6F-A75F-7D2EBE5E9C68}" type="pres">
      <dgm:prSet presAssocID="{437541E4-602A-4A89-A0AE-38E971ED7D4F}" presName="sibTrans" presStyleCnt="0"/>
      <dgm:spPr/>
    </dgm:pt>
    <dgm:pt modelId="{3C20D946-790F-4D84-B978-754339E1754E}" type="pres">
      <dgm:prSet presAssocID="{80A13112-B052-4B53-9FEE-C86F3655A45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4F0D86-4F0E-4F52-B8EF-AE9979188677}" type="pres">
      <dgm:prSet presAssocID="{FC0142F7-40A7-431D-8BD5-B011755A6798}" presName="sibTrans" presStyleCnt="0"/>
      <dgm:spPr/>
    </dgm:pt>
    <dgm:pt modelId="{C64F15D5-73F5-4AFC-BB25-D5C445B362F2}" type="pres">
      <dgm:prSet presAssocID="{FA10FA00-0108-4694-8D55-694A967BE32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DF704D-75ED-42C1-BB15-B867074B5F17}" type="pres">
      <dgm:prSet presAssocID="{B7D122B2-A3BE-4AE4-A85A-FCB30B162DF3}" presName="sibTrans" presStyleCnt="0"/>
      <dgm:spPr/>
    </dgm:pt>
    <dgm:pt modelId="{47E366F7-B994-4E83-8946-C7592ABAAB21}" type="pres">
      <dgm:prSet presAssocID="{75886FA6-BA15-4511-A64E-E5A944FBB7F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DB9DB8-F193-44C5-ADDF-99760ED320DC}" type="presOf" srcId="{49E4559C-B010-4ABF-A5A6-B93476C1366D}" destId="{5DDF594E-28F6-44F9-9F81-BB0C24138549}" srcOrd="0" destOrd="0" presId="urn:microsoft.com/office/officeart/2005/8/layout/default"/>
    <dgm:cxn modelId="{1144C202-2B7D-4101-A4C8-6CB1E7252FBB}" type="presOf" srcId="{80A13112-B052-4B53-9FEE-C86F3655A45F}" destId="{3C20D946-790F-4D84-B978-754339E1754E}" srcOrd="0" destOrd="0" presId="urn:microsoft.com/office/officeart/2005/8/layout/default"/>
    <dgm:cxn modelId="{E9CFF1C4-A799-4CA5-A0E1-93663F264C10}" srcId="{57AF9CB0-120B-4888-A400-4AB72115D948}" destId="{80A13112-B052-4B53-9FEE-C86F3655A45F}" srcOrd="2" destOrd="0" parTransId="{F294396D-F665-4AC8-A375-309EC69C4655}" sibTransId="{FC0142F7-40A7-431D-8BD5-B011755A6798}"/>
    <dgm:cxn modelId="{26EF94B2-710D-4C38-A061-75A4EF1E79A1}" type="presOf" srcId="{75886FA6-BA15-4511-A64E-E5A944FBB7F9}" destId="{47E366F7-B994-4E83-8946-C7592ABAAB21}" srcOrd="0" destOrd="0" presId="urn:microsoft.com/office/officeart/2005/8/layout/default"/>
    <dgm:cxn modelId="{FD3233E3-EFB4-4A50-91E6-34E0EA0C4BFE}" type="presOf" srcId="{FA10FA00-0108-4694-8D55-694A967BE325}" destId="{C64F15D5-73F5-4AFC-BB25-D5C445B362F2}" srcOrd="0" destOrd="0" presId="urn:microsoft.com/office/officeart/2005/8/layout/default"/>
    <dgm:cxn modelId="{D5104459-7BE6-492E-96D2-D6EA39F781E1}" srcId="{57AF9CB0-120B-4888-A400-4AB72115D948}" destId="{75886FA6-BA15-4511-A64E-E5A944FBB7F9}" srcOrd="4" destOrd="0" parTransId="{981B27F0-1F6C-40EE-BCB3-1ABF89397D7D}" sibTransId="{B16A1294-251A-4B5D-89F9-A9C15D7B0145}"/>
    <dgm:cxn modelId="{74F21477-1983-43B4-BB64-A5D85CEB4C6A}" srcId="{57AF9CB0-120B-4888-A400-4AB72115D948}" destId="{0BB64E7B-8356-42D5-91F7-4B2DFBC8DBA2}" srcOrd="1" destOrd="0" parTransId="{0CBF7F9B-DC9E-4B7E-8064-5107A4C06082}" sibTransId="{437541E4-602A-4A89-A0AE-38E971ED7D4F}"/>
    <dgm:cxn modelId="{9879D096-C6CA-463B-A6CA-937FA0503FDA}" srcId="{57AF9CB0-120B-4888-A400-4AB72115D948}" destId="{FA10FA00-0108-4694-8D55-694A967BE325}" srcOrd="3" destOrd="0" parTransId="{0FAD5184-89A2-473F-9BB8-2596FE8787B1}" sibTransId="{B7D122B2-A3BE-4AE4-A85A-FCB30B162DF3}"/>
    <dgm:cxn modelId="{5B0880AA-1774-492C-BD18-16F04F1AE48C}" srcId="{57AF9CB0-120B-4888-A400-4AB72115D948}" destId="{49E4559C-B010-4ABF-A5A6-B93476C1366D}" srcOrd="0" destOrd="0" parTransId="{B90A8C62-F996-4D1D-B6BE-4C873FA872C4}" sibTransId="{81C264C4-9325-44CB-AD71-D17511985472}"/>
    <dgm:cxn modelId="{D62EB727-BE79-45B6-9708-2FB89E96AEA1}" type="presOf" srcId="{0BB64E7B-8356-42D5-91F7-4B2DFBC8DBA2}" destId="{A546754A-2EEA-4EBA-AE79-B9DC7CF2A0B5}" srcOrd="0" destOrd="0" presId="urn:microsoft.com/office/officeart/2005/8/layout/default"/>
    <dgm:cxn modelId="{CB178D86-F56A-4361-8F5D-51A91DDB13FC}" type="presOf" srcId="{57AF9CB0-120B-4888-A400-4AB72115D948}" destId="{1FE3ED2A-F672-40C3-8B56-BEC2CEA8A5FF}" srcOrd="0" destOrd="0" presId="urn:microsoft.com/office/officeart/2005/8/layout/default"/>
    <dgm:cxn modelId="{DC98088F-A9B2-4463-A1C2-3017CCA08F4A}" type="presParOf" srcId="{1FE3ED2A-F672-40C3-8B56-BEC2CEA8A5FF}" destId="{5DDF594E-28F6-44F9-9F81-BB0C24138549}" srcOrd="0" destOrd="0" presId="urn:microsoft.com/office/officeart/2005/8/layout/default"/>
    <dgm:cxn modelId="{5F9E7E9A-0024-4CF7-9126-FBEAE6A2639F}" type="presParOf" srcId="{1FE3ED2A-F672-40C3-8B56-BEC2CEA8A5FF}" destId="{A7FEB126-03E0-4CD8-AFF3-3FB143664E33}" srcOrd="1" destOrd="0" presId="urn:microsoft.com/office/officeart/2005/8/layout/default"/>
    <dgm:cxn modelId="{25B28955-0898-4052-8D5B-AE05BB8835D3}" type="presParOf" srcId="{1FE3ED2A-F672-40C3-8B56-BEC2CEA8A5FF}" destId="{A546754A-2EEA-4EBA-AE79-B9DC7CF2A0B5}" srcOrd="2" destOrd="0" presId="urn:microsoft.com/office/officeart/2005/8/layout/default"/>
    <dgm:cxn modelId="{5F90BE02-2500-44CE-B7EF-0D3944002795}" type="presParOf" srcId="{1FE3ED2A-F672-40C3-8B56-BEC2CEA8A5FF}" destId="{346B6CE2-E72D-4A6F-A75F-7D2EBE5E9C68}" srcOrd="3" destOrd="0" presId="urn:microsoft.com/office/officeart/2005/8/layout/default"/>
    <dgm:cxn modelId="{0B29B7F0-DBF5-4CF2-BEDB-4BA78740DBEA}" type="presParOf" srcId="{1FE3ED2A-F672-40C3-8B56-BEC2CEA8A5FF}" destId="{3C20D946-790F-4D84-B978-754339E1754E}" srcOrd="4" destOrd="0" presId="urn:microsoft.com/office/officeart/2005/8/layout/default"/>
    <dgm:cxn modelId="{E42CF6AD-89E4-4C4E-9AF1-2C854BF3AFDC}" type="presParOf" srcId="{1FE3ED2A-F672-40C3-8B56-BEC2CEA8A5FF}" destId="{CB4F0D86-4F0E-4F52-B8EF-AE9979188677}" srcOrd="5" destOrd="0" presId="urn:microsoft.com/office/officeart/2005/8/layout/default"/>
    <dgm:cxn modelId="{E848521B-0A3E-472C-9E5B-7338A4C857E6}" type="presParOf" srcId="{1FE3ED2A-F672-40C3-8B56-BEC2CEA8A5FF}" destId="{C64F15D5-73F5-4AFC-BB25-D5C445B362F2}" srcOrd="6" destOrd="0" presId="urn:microsoft.com/office/officeart/2005/8/layout/default"/>
    <dgm:cxn modelId="{835A2B7C-0DA8-4066-9A00-BC2948D5AB13}" type="presParOf" srcId="{1FE3ED2A-F672-40C3-8B56-BEC2CEA8A5FF}" destId="{CBDF704D-75ED-42C1-BB15-B867074B5F17}" srcOrd="7" destOrd="0" presId="urn:microsoft.com/office/officeart/2005/8/layout/default"/>
    <dgm:cxn modelId="{5228B4F4-BD29-4CBE-A8D3-B385B41A6D21}" type="presParOf" srcId="{1FE3ED2A-F672-40C3-8B56-BEC2CEA8A5FF}" destId="{47E366F7-B994-4E83-8946-C7592ABAAB2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F594E-28F6-44F9-9F81-BB0C24138549}">
      <dsp:nvSpPr>
        <dsp:cNvPr id="0" name=""/>
        <dsp:cNvSpPr/>
      </dsp:nvSpPr>
      <dsp:spPr>
        <a:xfrm>
          <a:off x="812757" y="1304"/>
          <a:ext cx="1958687" cy="117521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</a:rPr>
            <a:t>Encuesta por muestreo</a:t>
          </a:r>
          <a:endParaRPr lang="es-MX" sz="1800" kern="1200" dirty="0">
            <a:latin typeface="+mn-lt"/>
          </a:endParaRPr>
        </a:p>
      </dsp:txBody>
      <dsp:txXfrm>
        <a:off x="812757" y="1304"/>
        <a:ext cx="1958687" cy="1175212"/>
      </dsp:txXfrm>
    </dsp:sp>
    <dsp:sp modelId="{A546754A-2EEA-4EBA-AE79-B9DC7CF2A0B5}">
      <dsp:nvSpPr>
        <dsp:cNvPr id="0" name=""/>
        <dsp:cNvSpPr/>
      </dsp:nvSpPr>
      <dsp:spPr>
        <a:xfrm>
          <a:off x="2967313" y="1304"/>
          <a:ext cx="1958687" cy="117521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</a:rPr>
            <a:t>Levantamiento tipo censo</a:t>
          </a:r>
          <a:endParaRPr lang="es-MX" sz="1800" kern="1200" dirty="0">
            <a:latin typeface="+mn-lt"/>
          </a:endParaRPr>
        </a:p>
      </dsp:txBody>
      <dsp:txXfrm>
        <a:off x="2967313" y="1304"/>
        <a:ext cx="1958687" cy="1175212"/>
      </dsp:txXfrm>
    </dsp:sp>
    <dsp:sp modelId="{3C20D946-790F-4D84-B978-754339E1754E}">
      <dsp:nvSpPr>
        <dsp:cNvPr id="0" name=""/>
        <dsp:cNvSpPr/>
      </dsp:nvSpPr>
      <dsp:spPr>
        <a:xfrm>
          <a:off x="812757" y="1372385"/>
          <a:ext cx="1958687" cy="1175212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</a:rPr>
            <a:t>Aprovechamiento de registros administrativos</a:t>
          </a:r>
          <a:endParaRPr lang="es-MX" sz="1800" kern="1200" dirty="0">
            <a:latin typeface="+mn-lt"/>
          </a:endParaRPr>
        </a:p>
      </dsp:txBody>
      <dsp:txXfrm>
        <a:off x="812757" y="1372385"/>
        <a:ext cx="1958687" cy="1175212"/>
      </dsp:txXfrm>
    </dsp:sp>
    <dsp:sp modelId="{C64F15D5-73F5-4AFC-BB25-D5C445B362F2}">
      <dsp:nvSpPr>
        <dsp:cNvPr id="0" name=""/>
        <dsp:cNvSpPr/>
      </dsp:nvSpPr>
      <dsp:spPr>
        <a:xfrm>
          <a:off x="2967313" y="1372385"/>
          <a:ext cx="1958687" cy="1175212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</a:rPr>
            <a:t>Generación de estadística derivada</a:t>
          </a:r>
          <a:endParaRPr lang="es-MX" sz="1800" kern="1200" dirty="0">
            <a:latin typeface="+mn-lt"/>
          </a:endParaRPr>
        </a:p>
      </dsp:txBody>
      <dsp:txXfrm>
        <a:off x="2967313" y="1372385"/>
        <a:ext cx="1958687" cy="1175212"/>
      </dsp:txXfrm>
    </dsp:sp>
    <dsp:sp modelId="{47E366F7-B994-4E83-8946-C7592ABAAB21}">
      <dsp:nvSpPr>
        <dsp:cNvPr id="0" name=""/>
        <dsp:cNvSpPr/>
      </dsp:nvSpPr>
      <dsp:spPr>
        <a:xfrm>
          <a:off x="1890035" y="2743466"/>
          <a:ext cx="1958687" cy="117521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</a:rPr>
            <a:t>Integración de información estadística</a:t>
          </a:r>
          <a:endParaRPr lang="es-MX" sz="1800" kern="1200" dirty="0">
            <a:latin typeface="+mn-lt"/>
          </a:endParaRPr>
        </a:p>
      </dsp:txBody>
      <dsp:txXfrm>
        <a:off x="1890035" y="2743466"/>
        <a:ext cx="1958687" cy="1175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43FB3-6156-438D-908E-17DF78813713}" type="datetimeFigureOut">
              <a:rPr lang="es-MX" smtClean="0"/>
              <a:t>20/02/2019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045EE-AE4D-41BF-9BDB-3CA3AAE457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347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045EE-AE4D-41BF-9BDB-3CA3AAE4576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531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045EE-AE4D-41BF-9BDB-3CA3AAE45766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675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045EE-AE4D-41BF-9BDB-3CA3AAE45766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18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n 4" descr="Imagen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4671084" y="1156319"/>
            <a:ext cx="4122965" cy="342310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 b="1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5" name="Conector recto 6"/>
          <p:cNvSpPr/>
          <p:nvPr/>
        </p:nvSpPr>
        <p:spPr>
          <a:xfrm>
            <a:off x="4542312" y="1153390"/>
            <a:ext cx="0" cy="1094016"/>
          </a:xfrm>
          <a:prstGeom prst="line">
            <a:avLst/>
          </a:prstGeom>
          <a:ln w="57150">
            <a:solidFill>
              <a:srgbClr val="002060"/>
            </a:solidFill>
            <a:miter lim="400000"/>
          </a:ln>
        </p:spPr>
        <p:txBody>
          <a:bodyPr lIns="17144" tIns="17144" rIns="17144" bIns="17144"/>
          <a:lstStyle/>
          <a:p>
            <a:endParaRPr sz="675"/>
          </a:p>
        </p:txBody>
      </p:sp>
    </p:spTree>
    <p:extLst>
      <p:ext uri="{BB962C8B-B14F-4D97-AF65-F5344CB8AC3E}">
        <p14:creationId xmlns:p14="http://schemas.microsoft.com/office/powerpoint/2010/main" val="36727315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Nvo CEIEG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382" y="-13405"/>
            <a:ext cx="3785798" cy="7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7164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Nvo CEIEG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382" y="-13405"/>
            <a:ext cx="3785798" cy="7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5268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Nvo CEIEG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382" y="-13405"/>
            <a:ext cx="3785798" cy="7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6544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Nvo CEIEG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382" y="-13405"/>
            <a:ext cx="3785798" cy="7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1594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Nvo CEIEG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382" y="-13405"/>
            <a:ext cx="3785798" cy="7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3351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Nvo CEIEG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382" y="-13405"/>
            <a:ext cx="3785798" cy="7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0466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n 4" descr="Imagen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4671084" y="1156319"/>
            <a:ext cx="4122965" cy="342310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 b="1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Conector recto 6"/>
          <p:cNvSpPr/>
          <p:nvPr/>
        </p:nvSpPr>
        <p:spPr>
          <a:xfrm>
            <a:off x="4542312" y="1153390"/>
            <a:ext cx="1" cy="1094016"/>
          </a:xfrm>
          <a:prstGeom prst="line">
            <a:avLst/>
          </a:prstGeom>
          <a:ln w="57150">
            <a:solidFill>
              <a:srgbClr val="002060"/>
            </a:solidFill>
            <a:miter lim="400000"/>
          </a:ln>
        </p:spPr>
        <p:txBody>
          <a:bodyPr lIns="17144" tIns="17144" rIns="17144" bIns="17144"/>
          <a:lstStyle/>
          <a:p>
            <a:endParaRPr sz="675"/>
          </a:p>
        </p:txBody>
      </p:sp>
    </p:spTree>
    <p:extLst>
      <p:ext uri="{BB962C8B-B14F-4D97-AF65-F5344CB8AC3E}">
        <p14:creationId xmlns:p14="http://schemas.microsoft.com/office/powerpoint/2010/main" val="22924700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a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3701313" y="4703839"/>
            <a:ext cx="4812847" cy="11430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Conector recto 5"/>
          <p:cNvSpPr/>
          <p:nvPr/>
        </p:nvSpPr>
        <p:spPr>
          <a:xfrm>
            <a:off x="3575958" y="4686301"/>
            <a:ext cx="1" cy="1094015"/>
          </a:xfrm>
          <a:prstGeom prst="line">
            <a:avLst/>
          </a:prstGeom>
          <a:ln w="57150">
            <a:solidFill>
              <a:srgbClr val="002060"/>
            </a:solidFill>
            <a:miter lim="400000"/>
          </a:ln>
        </p:spPr>
        <p:txBody>
          <a:bodyPr lIns="17144" tIns="17144" rIns="17144" bIns="17144"/>
          <a:lstStyle/>
          <a:p>
            <a:endParaRPr sz="675"/>
          </a:p>
        </p:txBody>
      </p:sp>
    </p:spTree>
    <p:extLst>
      <p:ext uri="{BB962C8B-B14F-4D97-AF65-F5344CB8AC3E}">
        <p14:creationId xmlns:p14="http://schemas.microsoft.com/office/powerpoint/2010/main" val="20772770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body" sz="quarter" idx="29"/>
          </p:nvPr>
        </p:nvSpPr>
        <p:spPr>
          <a:xfrm>
            <a:off x="2608489" y="6233061"/>
            <a:ext cx="6355898" cy="4714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250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 para editar título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1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08458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arcador de contenido 2"/>
          <p:cNvSpPr txBox="1">
            <a:spLocks noGrp="1"/>
          </p:cNvSpPr>
          <p:nvPr>
            <p:ph type="body" idx="13"/>
          </p:nvPr>
        </p:nvSpPr>
        <p:spPr>
          <a:xfrm>
            <a:off x="538844" y="1165124"/>
            <a:ext cx="7975316" cy="4689987"/>
          </a:xfrm>
          <a:prstGeom prst="rect">
            <a:avLst/>
          </a:prstGeom>
        </p:spPr>
        <p:txBody>
          <a:bodyPr/>
          <a:lstStyle>
            <a:lvl1pPr marL="238125" indent="-238125">
              <a:spcBef>
                <a:spcPts val="0"/>
              </a:spcBef>
              <a:buClr>
                <a:srgbClr val="0074C8"/>
              </a:buClr>
              <a:defRPr sz="1688">
                <a:latin typeface="Arial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buClr>
                <a:srgbClr val="0074C8"/>
              </a:buClr>
              <a:defRPr sz="1688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buClr>
                <a:srgbClr val="0074C8"/>
              </a:buClr>
              <a:defRPr sz="1688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buClr>
                <a:srgbClr val="0074C8"/>
              </a:buClr>
              <a:defRPr sz="1688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buClr>
                <a:srgbClr val="0074C8"/>
              </a:buClr>
              <a:defRPr sz="1688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Haga clic para modificar el texto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lvl="1"/>
            <a:r>
              <a:t>Segundo nivel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lvl="2"/>
            <a:r>
              <a:t>Tercer nivel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lvl="3"/>
            <a:r>
              <a:t>Cuarto nivel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lvl="4"/>
            <a:r>
              <a:t>Quinto nivel</a:t>
            </a:r>
          </a:p>
        </p:txBody>
      </p:sp>
      <p:sp>
        <p:nvSpPr>
          <p:cNvPr id="59" name="Título 1"/>
          <p:cNvSpPr txBox="1">
            <a:spLocks noGrp="1"/>
          </p:cNvSpPr>
          <p:nvPr>
            <p:ph type="body" sz="quarter" idx="14"/>
          </p:nvPr>
        </p:nvSpPr>
        <p:spPr>
          <a:xfrm>
            <a:off x="538843" y="182562"/>
            <a:ext cx="7975316" cy="84160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375" b="1">
                <a:solidFill>
                  <a:srgbClr val="002F5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 para editar título</a:t>
            </a:r>
          </a:p>
        </p:txBody>
      </p:sp>
      <p:sp>
        <p:nvSpPr>
          <p:cNvPr id="60" name="Title Text"/>
          <p:cNvSpPr txBox="1">
            <a:spLocks noGrp="1"/>
          </p:cNvSpPr>
          <p:nvPr>
            <p:ph type="body" sz="quarter" idx="15"/>
          </p:nvPr>
        </p:nvSpPr>
        <p:spPr>
          <a:xfrm>
            <a:off x="2608489" y="6233061"/>
            <a:ext cx="6355898" cy="4714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250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9068376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a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3701313" y="4703838"/>
            <a:ext cx="4812846" cy="11430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5" name="Conector recto 5"/>
          <p:cNvSpPr/>
          <p:nvPr/>
        </p:nvSpPr>
        <p:spPr>
          <a:xfrm>
            <a:off x="3575958" y="4686300"/>
            <a:ext cx="0" cy="1094015"/>
          </a:xfrm>
          <a:prstGeom prst="line">
            <a:avLst/>
          </a:prstGeom>
          <a:ln w="57150">
            <a:solidFill>
              <a:srgbClr val="002060"/>
            </a:solidFill>
            <a:miter lim="400000"/>
          </a:ln>
        </p:spPr>
        <p:txBody>
          <a:bodyPr lIns="17144" tIns="17144" rIns="17144" bIns="17144"/>
          <a:lstStyle/>
          <a:p>
            <a:endParaRPr sz="675"/>
          </a:p>
        </p:txBody>
      </p:sp>
    </p:spTree>
    <p:extLst>
      <p:ext uri="{BB962C8B-B14F-4D97-AF65-F5344CB8AC3E}">
        <p14:creationId xmlns:p14="http://schemas.microsoft.com/office/powerpoint/2010/main" val="87615004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alida Instituc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858"/>
            <a:ext cx="9144001" cy="6856287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1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05452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n 4" descr="Imagen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4671084" y="1156319"/>
            <a:ext cx="4122965" cy="342310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 b="1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Conector recto 6"/>
          <p:cNvSpPr/>
          <p:nvPr/>
        </p:nvSpPr>
        <p:spPr>
          <a:xfrm>
            <a:off x="4542312" y="1153390"/>
            <a:ext cx="0" cy="1094016"/>
          </a:xfrm>
          <a:prstGeom prst="line">
            <a:avLst/>
          </a:prstGeom>
          <a:ln w="57150">
            <a:solidFill>
              <a:srgbClr val="002060"/>
            </a:solidFill>
            <a:miter lim="400000"/>
          </a:ln>
        </p:spPr>
        <p:txBody>
          <a:bodyPr lIns="17144" tIns="17144" rIns="17144" bIns="17144"/>
          <a:lstStyle/>
          <a:p>
            <a:endParaRPr sz="1125"/>
          </a:p>
        </p:txBody>
      </p:sp>
    </p:spTree>
    <p:extLst>
      <p:ext uri="{BB962C8B-B14F-4D97-AF65-F5344CB8AC3E}">
        <p14:creationId xmlns:p14="http://schemas.microsoft.com/office/powerpoint/2010/main" val="103651659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3701313" y="4703838"/>
            <a:ext cx="4812846" cy="11430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Conector recto 5"/>
          <p:cNvSpPr/>
          <p:nvPr/>
        </p:nvSpPr>
        <p:spPr>
          <a:xfrm>
            <a:off x="3575958" y="4686300"/>
            <a:ext cx="0" cy="1094015"/>
          </a:xfrm>
          <a:prstGeom prst="line">
            <a:avLst/>
          </a:prstGeom>
          <a:ln w="57150">
            <a:solidFill>
              <a:srgbClr val="002060"/>
            </a:solidFill>
            <a:miter lim="400000"/>
          </a:ln>
        </p:spPr>
        <p:txBody>
          <a:bodyPr lIns="17144" tIns="17144" rIns="17144" bIns="17144"/>
          <a:lstStyle/>
          <a:p>
            <a:endParaRPr sz="1125"/>
          </a:p>
        </p:txBody>
      </p:sp>
    </p:spTree>
    <p:extLst>
      <p:ext uri="{BB962C8B-B14F-4D97-AF65-F5344CB8AC3E}">
        <p14:creationId xmlns:p14="http://schemas.microsoft.com/office/powerpoint/2010/main" val="164963061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body" sz="quarter" idx="29"/>
          </p:nvPr>
        </p:nvSpPr>
        <p:spPr>
          <a:xfrm>
            <a:off x="2608489" y="6233061"/>
            <a:ext cx="6355898" cy="4714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250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 para editar título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14674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arcador de contenido 2"/>
          <p:cNvSpPr txBox="1">
            <a:spLocks noGrp="1"/>
          </p:cNvSpPr>
          <p:nvPr>
            <p:ph type="body" idx="13"/>
          </p:nvPr>
        </p:nvSpPr>
        <p:spPr>
          <a:xfrm>
            <a:off x="538843" y="1165123"/>
            <a:ext cx="7975316" cy="4689987"/>
          </a:xfrm>
          <a:prstGeom prst="rect">
            <a:avLst/>
          </a:prstGeom>
        </p:spPr>
        <p:txBody>
          <a:bodyPr/>
          <a:lstStyle>
            <a:lvl1pPr marL="238125" indent="-238125">
              <a:spcBef>
                <a:spcPts val="0"/>
              </a:spcBef>
              <a:buClr>
                <a:srgbClr val="0074C8"/>
              </a:buClr>
              <a:defRPr sz="1688">
                <a:latin typeface="Arial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buClr>
                <a:srgbClr val="0074C8"/>
              </a:buClr>
              <a:defRPr sz="1688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buClr>
                <a:srgbClr val="0074C8"/>
              </a:buClr>
              <a:defRPr sz="1688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buClr>
                <a:srgbClr val="0074C8"/>
              </a:buClr>
              <a:defRPr sz="1688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buClr>
                <a:srgbClr val="0074C8"/>
              </a:buClr>
              <a:defRPr sz="1688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Haga clic para modificar el texto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lvl="1"/>
            <a:r>
              <a:t>Segundo nivel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lvl="2"/>
            <a:r>
              <a:t>Tercer nivel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lvl="3"/>
            <a:r>
              <a:t>Cuarto nivel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lvl="4"/>
            <a:r>
              <a:t>Quinto nivel</a:t>
            </a:r>
          </a:p>
        </p:txBody>
      </p:sp>
      <p:sp>
        <p:nvSpPr>
          <p:cNvPr id="59" name="Título 1"/>
          <p:cNvSpPr txBox="1">
            <a:spLocks noGrp="1"/>
          </p:cNvSpPr>
          <p:nvPr>
            <p:ph type="body" sz="quarter" idx="14"/>
          </p:nvPr>
        </p:nvSpPr>
        <p:spPr>
          <a:xfrm>
            <a:off x="538843" y="182562"/>
            <a:ext cx="7975316" cy="84160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375" b="1">
                <a:solidFill>
                  <a:srgbClr val="002F5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 para editar título</a:t>
            </a:r>
          </a:p>
        </p:txBody>
      </p:sp>
      <p:sp>
        <p:nvSpPr>
          <p:cNvPr id="60" name="Title Text"/>
          <p:cNvSpPr txBox="1">
            <a:spLocks noGrp="1"/>
          </p:cNvSpPr>
          <p:nvPr>
            <p:ph type="body" sz="quarter" idx="15"/>
          </p:nvPr>
        </p:nvSpPr>
        <p:spPr>
          <a:xfrm>
            <a:off x="2608489" y="6233061"/>
            <a:ext cx="6355898" cy="4714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250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331349112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lida Instituc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7"/>
            <a:ext cx="9144000" cy="6856287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346558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body" sz="quarter" idx="29"/>
          </p:nvPr>
        </p:nvSpPr>
        <p:spPr>
          <a:xfrm>
            <a:off x="2608489" y="6233061"/>
            <a:ext cx="6355898" cy="4714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250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30998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arcador de contenido 2"/>
          <p:cNvSpPr txBox="1">
            <a:spLocks noGrp="1"/>
          </p:cNvSpPr>
          <p:nvPr>
            <p:ph type="body" idx="13"/>
          </p:nvPr>
        </p:nvSpPr>
        <p:spPr>
          <a:xfrm>
            <a:off x="538843" y="1165123"/>
            <a:ext cx="7975316" cy="4689987"/>
          </a:xfrm>
          <a:prstGeom prst="rect">
            <a:avLst/>
          </a:prstGeom>
        </p:spPr>
        <p:txBody>
          <a:bodyPr/>
          <a:lstStyle>
            <a:lvl1pPr marL="238125" indent="-238125">
              <a:spcBef>
                <a:spcPts val="0"/>
              </a:spcBef>
              <a:buClr>
                <a:srgbClr val="0074C8"/>
              </a:buClr>
              <a:defRPr sz="1688">
                <a:latin typeface="Arial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buClr>
                <a:srgbClr val="0074C8"/>
              </a:buClr>
              <a:defRPr sz="1688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buClr>
                <a:srgbClr val="0074C8"/>
              </a:buClr>
              <a:defRPr sz="1688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buClr>
                <a:srgbClr val="0074C8"/>
              </a:buClr>
              <a:defRPr sz="1688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buClr>
                <a:srgbClr val="0074C8"/>
              </a:buClr>
              <a:defRPr sz="1688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9" name="Título 1"/>
          <p:cNvSpPr txBox="1">
            <a:spLocks noGrp="1"/>
          </p:cNvSpPr>
          <p:nvPr>
            <p:ph type="body" sz="quarter" idx="14"/>
          </p:nvPr>
        </p:nvSpPr>
        <p:spPr>
          <a:xfrm>
            <a:off x="538843" y="182562"/>
            <a:ext cx="7975316" cy="84160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375" b="1">
                <a:solidFill>
                  <a:srgbClr val="002F5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0" name="Title Text"/>
          <p:cNvSpPr txBox="1">
            <a:spLocks noGrp="1"/>
          </p:cNvSpPr>
          <p:nvPr>
            <p:ph type="body" sz="quarter" idx="15"/>
          </p:nvPr>
        </p:nvSpPr>
        <p:spPr>
          <a:xfrm>
            <a:off x="2608489" y="6233061"/>
            <a:ext cx="6355898" cy="4714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250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196852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alida Instituc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7"/>
            <a:ext cx="9144000" cy="6856287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69139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Nvo CEIEG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382" y="-13405"/>
            <a:ext cx="3785798" cy="7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2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Nvo CEIEG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819650" cy="990600"/>
          </a:xfrm>
          <a:prstGeom prst="rect">
            <a:avLst/>
          </a:prstGeom>
        </p:spPr>
      </p:pic>
      <p:pic>
        <p:nvPicPr>
          <p:cNvPr id="3" name="2 Imagen" descr="Nvo CEIEG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382" y="-13405"/>
            <a:ext cx="3785798" cy="7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6946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Nvo CEIEG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819650" cy="990600"/>
          </a:xfrm>
          <a:prstGeom prst="rect">
            <a:avLst/>
          </a:prstGeom>
        </p:spPr>
      </p:pic>
      <p:pic>
        <p:nvPicPr>
          <p:cNvPr id="3" name="2 Imagen" descr="Nvo CEIEG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382" y="-13405"/>
            <a:ext cx="3785798" cy="7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9707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Nvo CEIEG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382" y="-13405"/>
            <a:ext cx="3785798" cy="7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0349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mplate_PPT_Luque_20190124-1454_Interior.png" descr="Template_PPT_Luque_20190124-1454_Interior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0" y="857"/>
            <a:ext cx="9144000" cy="685628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772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9" r:id="rId6"/>
    <p:sldLayoutId id="2147483649" r:id="rId7"/>
    <p:sldLayoutId id="2147483650" r:id="rId8"/>
    <p:sldLayoutId id="2147483658" r:id="rId9"/>
    <p:sldLayoutId id="2147483660" r:id="rId10"/>
    <p:sldLayoutId id="2147483652" r:id="rId11"/>
    <p:sldLayoutId id="2147483653" r:id="rId12"/>
    <p:sldLayoutId id="2147483654" r:id="rId13"/>
    <p:sldLayoutId id="2147483656" r:id="rId14"/>
    <p:sldLayoutId id="2147483657" r:id="rId15"/>
  </p:sldLayoutIdLst>
  <p:transition spd="med"/>
  <p:txStyles>
    <p:titleStyle>
      <a:lvl1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238125" marR="0" indent="-238125" algn="l" defTabSz="309563" rtl="0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476250" marR="0" indent="-238125" algn="l" defTabSz="309563" rtl="0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714375" marR="0" indent="-238125" algn="l" defTabSz="309563" rtl="0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952500" marR="0" indent="-238125" algn="l" defTabSz="309563" rtl="0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190625" marR="0" indent="-238125" algn="l" defTabSz="309563" rtl="0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428750" marR="0" indent="-238125" algn="l" defTabSz="309563" rtl="0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1666875" marR="0" indent="-238125" algn="l" defTabSz="309563" rtl="0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1905000" marR="0" indent="-238125" algn="l" defTabSz="309563" rtl="0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2143125" marR="0" indent="-238125" algn="l" defTabSz="309563" rtl="0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mplate_PPT_Luque_20190124-1454_Interior.png" descr="Template_PPT_Luque_20190124-1454_Interior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" y="858"/>
            <a:ext cx="9144001" cy="685628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8941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mplate_PPT_Luque_20190124-1454_Interior.png" descr="Template_PPT_Luque_20190124-1454_Interior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857"/>
            <a:ext cx="9144000" cy="685628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8076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4.wdp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0.png"/><Relationship Id="rId7" Type="http://schemas.openxmlformats.org/officeDocument/2006/relationships/image" Target="../media/image2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6.wdp"/><Relationship Id="rId5" Type="http://schemas.openxmlformats.org/officeDocument/2006/relationships/image" Target="../media/image51.png"/><Relationship Id="rId4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0.png"/><Relationship Id="rId7" Type="http://schemas.openxmlformats.org/officeDocument/2006/relationships/image" Target="../media/image2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6.wdp"/><Relationship Id="rId5" Type="http://schemas.openxmlformats.org/officeDocument/2006/relationships/image" Target="../media/image51.png"/><Relationship Id="rId10" Type="http://schemas.microsoft.com/office/2007/relationships/hdphoto" Target="../media/hdphoto17.wdp"/><Relationship Id="rId4" Type="http://schemas.microsoft.com/office/2007/relationships/hdphoto" Target="../media/hdphoto15.wdp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6.wdp"/><Relationship Id="rId5" Type="http://schemas.openxmlformats.org/officeDocument/2006/relationships/image" Target="../media/image51.png"/><Relationship Id="rId4" Type="http://schemas.microsoft.com/office/2007/relationships/hdphoto" Target="../media/hdphoto1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0.png"/><Relationship Id="rId7" Type="http://schemas.microsoft.com/office/2007/relationships/hdphoto" Target="../media/hdphoto18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microsoft.com/office/2007/relationships/hdphoto" Target="../media/hdphoto19.wdp"/><Relationship Id="rId5" Type="http://schemas.openxmlformats.org/officeDocument/2006/relationships/image" Target="../media/image56.png"/><Relationship Id="rId10" Type="http://schemas.openxmlformats.org/officeDocument/2006/relationships/image" Target="../media/image58.png"/><Relationship Id="rId4" Type="http://schemas.microsoft.com/office/2007/relationships/hdphoto" Target="../media/hdphoto15.wdp"/><Relationship Id="rId9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60.png"/><Relationship Id="rId7" Type="http://schemas.openxmlformats.org/officeDocument/2006/relationships/image" Target="../media/image61.png"/><Relationship Id="rId12" Type="http://schemas.microsoft.com/office/2007/relationships/hdphoto" Target="../media/hdphoto23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11" Type="http://schemas.openxmlformats.org/officeDocument/2006/relationships/image" Target="../media/image63.png"/><Relationship Id="rId5" Type="http://schemas.openxmlformats.org/officeDocument/2006/relationships/image" Target="../media/image28.png"/><Relationship Id="rId10" Type="http://schemas.microsoft.com/office/2007/relationships/hdphoto" Target="../media/hdphoto22.wdp"/><Relationship Id="rId4" Type="http://schemas.microsoft.com/office/2007/relationships/hdphoto" Target="../media/hdphoto20.wdp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28.png"/><Relationship Id="rId4" Type="http://schemas.microsoft.com/office/2007/relationships/hdphoto" Target="../media/hdphoto2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67.png"/><Relationship Id="rId7" Type="http://schemas.openxmlformats.org/officeDocument/2006/relationships/image" Target="../media/image28.png"/><Relationship Id="rId12" Type="http://schemas.microsoft.com/office/2007/relationships/hdphoto" Target="../media/hdphoto25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8.wdp"/><Relationship Id="rId11" Type="http://schemas.openxmlformats.org/officeDocument/2006/relationships/image" Target="../media/image68.png"/><Relationship Id="rId5" Type="http://schemas.openxmlformats.org/officeDocument/2006/relationships/image" Target="../media/image57.png"/><Relationship Id="rId10" Type="http://schemas.microsoft.com/office/2007/relationships/hdphoto" Target="../media/hdphoto19.wdp"/><Relationship Id="rId4" Type="http://schemas.microsoft.com/office/2007/relationships/hdphoto" Target="../media/hdphoto24.wdp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5.wdp"/><Relationship Id="rId5" Type="http://schemas.openxmlformats.org/officeDocument/2006/relationships/image" Target="../media/image68.png"/><Relationship Id="rId4" Type="http://schemas.microsoft.com/office/2007/relationships/hdphoto" Target="../media/hdphoto24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5.wdp"/><Relationship Id="rId5" Type="http://schemas.openxmlformats.org/officeDocument/2006/relationships/image" Target="../media/image68.png"/><Relationship Id="rId4" Type="http://schemas.microsoft.com/office/2007/relationships/hdphoto" Target="../media/hdphoto24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microsoft.com/office/2007/relationships/hdphoto" Target="../media/hdphoto19.wdp"/><Relationship Id="rId3" Type="http://schemas.openxmlformats.org/officeDocument/2006/relationships/image" Target="../media/image73.png"/><Relationship Id="rId7" Type="http://schemas.microsoft.com/office/2007/relationships/hdphoto" Target="../media/hdphoto25.wdp"/><Relationship Id="rId12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11" Type="http://schemas.microsoft.com/office/2007/relationships/hdphoto" Target="../media/hdphoto28.wdp"/><Relationship Id="rId5" Type="http://schemas.microsoft.com/office/2007/relationships/hdphoto" Target="../media/hdphoto27.wdp"/><Relationship Id="rId10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microsoft.com/office/2007/relationships/hdphoto" Target="../media/hdphoto26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eieg.veracruz.gob.mx/" TargetMode="External"/><Relationship Id="rId2" Type="http://schemas.openxmlformats.org/officeDocument/2006/relationships/hyperlink" Target="http://www.snieg.mx/RNIEG/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file:///D:\REN\2015\ReportesdActvs\Situaci&#243;n%20por%20UAFE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ristino.quinones@inegi.org.mx" TargetMode="External"/><Relationship Id="rId2" Type="http://schemas.openxmlformats.org/officeDocument/2006/relationships/hyperlink" Target="mailto:griselda.sosa@inegi.org.mx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hector.garcia@inegi.org.mx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9.png"/><Relationship Id="rId18" Type="http://schemas.microsoft.com/office/2007/relationships/hdphoto" Target="../media/hdphoto11.wdp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microsoft.com/office/2007/relationships/hdphoto" Target="../media/hdphoto8.wdp"/><Relationship Id="rId17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5" Type="http://schemas.openxmlformats.org/officeDocument/2006/relationships/image" Target="../media/image30.png"/><Relationship Id="rId10" Type="http://schemas.microsoft.com/office/2007/relationships/hdphoto" Target="../media/hdphoto7.wdp"/><Relationship Id="rId19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microsoft.com/office/2007/relationships/hdphoto" Target="../media/hdphoto13.wdp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ítulo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 dirty="0" smtClean="0">
                <a:latin typeface="+mn-lt"/>
              </a:rPr>
              <a:t>Registro Estadístico Nacional (REN)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160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CuadroTexto"/>
          <p:cNvSpPr txBox="1"/>
          <p:nvPr/>
        </p:nvSpPr>
        <p:spPr>
          <a:xfrm>
            <a:off x="2411760" y="138698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500" b="1" dirty="0" smtClean="0">
                <a:solidFill>
                  <a:srgbClr val="0070C0"/>
                </a:solidFill>
                <a:latin typeface="+mn-lt"/>
              </a:rPr>
              <a:t>Sistema de captura</a:t>
            </a:r>
            <a:endParaRPr lang="es-MX" sz="25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t="10324" r="11384" b="20202"/>
          <a:stretch/>
        </p:blipFill>
        <p:spPr bwMode="auto">
          <a:xfrm>
            <a:off x="1192255" y="764704"/>
            <a:ext cx="7274671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8700" y="2273277"/>
            <a:ext cx="381600" cy="45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91184"/>
            <a:ext cx="297485" cy="39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991184"/>
            <a:ext cx="297485" cy="39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91184"/>
            <a:ext cx="297485" cy="39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8700" y="3319668"/>
            <a:ext cx="381600" cy="45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8700" y="5602364"/>
            <a:ext cx="381600" cy="45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37" y="4077072"/>
            <a:ext cx="422791" cy="45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5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CuadroTexto"/>
          <p:cNvSpPr txBox="1"/>
          <p:nvPr/>
        </p:nvSpPr>
        <p:spPr>
          <a:xfrm>
            <a:off x="2411760" y="138698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500" b="1" dirty="0" smtClean="0">
                <a:solidFill>
                  <a:srgbClr val="0070C0"/>
                </a:solidFill>
                <a:latin typeface="+mn-lt"/>
              </a:rPr>
              <a:t>Acceso al Sistema</a:t>
            </a:r>
            <a:endParaRPr lang="es-MX" sz="25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6" t="13738" r="19108" b="20062"/>
          <a:stretch/>
        </p:blipFill>
        <p:spPr bwMode="auto">
          <a:xfrm>
            <a:off x="467544" y="886691"/>
            <a:ext cx="5475873" cy="42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4" y="3284984"/>
            <a:ext cx="1227018" cy="3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084168" y="1370125"/>
            <a:ext cx="2880320" cy="3171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spcBef>
                <a:spcPts val="2000"/>
              </a:spcBef>
              <a:buFont typeface="Arial" pitchFamily="34" charset="0"/>
              <a:buChar char="•"/>
            </a:pPr>
            <a:r>
              <a:rPr lang="es-MX" sz="1700" dirty="0" smtClean="0">
                <a:latin typeface="+mn-lt"/>
              </a:rPr>
              <a:t>Acceso proporcionado por la Coordinación Estatal del INEGI.</a:t>
            </a:r>
          </a:p>
          <a:p>
            <a:pPr marL="742950" lvl="1" indent="-285750">
              <a:lnSpc>
                <a:spcPct val="112000"/>
              </a:lnSpc>
              <a:spcBef>
                <a:spcPts val="2000"/>
              </a:spcBef>
              <a:buFont typeface="Wingdings" pitchFamily="2" charset="2"/>
              <a:buChar char="ü"/>
            </a:pPr>
            <a:r>
              <a:rPr lang="es-MX" sz="1600" b="1" dirty="0" smtClean="0">
                <a:solidFill>
                  <a:srgbClr val="00B0F0"/>
                </a:solidFill>
                <a:latin typeface="+mn-lt"/>
              </a:rPr>
              <a:t>Correo institucional</a:t>
            </a:r>
          </a:p>
          <a:p>
            <a:pPr marL="742950" lvl="1" indent="-285750">
              <a:lnSpc>
                <a:spcPct val="112000"/>
              </a:lnSpc>
              <a:spcBef>
                <a:spcPts val="2000"/>
              </a:spcBef>
              <a:buFont typeface="Wingdings" pitchFamily="2" charset="2"/>
              <a:buChar char="ü"/>
            </a:pPr>
            <a:r>
              <a:rPr lang="es-MX" sz="1600" b="1" dirty="0" smtClean="0">
                <a:solidFill>
                  <a:srgbClr val="00B0F0"/>
                </a:solidFill>
                <a:latin typeface="+mn-lt"/>
              </a:rPr>
              <a:t>Contraseña</a:t>
            </a:r>
          </a:p>
          <a:p>
            <a:pPr marL="285750" indent="-285750">
              <a:lnSpc>
                <a:spcPct val="112000"/>
              </a:lnSpc>
              <a:spcBef>
                <a:spcPts val="2000"/>
              </a:spcBef>
              <a:buFont typeface="Arial" pitchFamily="34" charset="0"/>
              <a:buChar char="•"/>
            </a:pPr>
            <a:r>
              <a:rPr lang="es-MX" sz="1700" dirty="0" smtClean="0">
                <a:latin typeface="+mn-lt"/>
              </a:rPr>
              <a:t>Las </a:t>
            </a:r>
            <a:r>
              <a:rPr lang="es-MX" sz="1700" dirty="0" err="1" smtClean="0">
                <a:latin typeface="+mn-lt"/>
              </a:rPr>
              <a:t>UAFEs</a:t>
            </a:r>
            <a:r>
              <a:rPr lang="es-MX" sz="1700" dirty="0" smtClean="0">
                <a:latin typeface="+mn-lt"/>
              </a:rPr>
              <a:t> con proyectos registrados ya cuentan con clave.</a:t>
            </a:r>
            <a:endParaRPr lang="es-MX" sz="1700" dirty="0"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5097958"/>
            <a:ext cx="84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sz="1800" dirty="0">
                <a:latin typeface="+mn-lt"/>
              </a:rPr>
              <a:t>En las </a:t>
            </a:r>
            <a:r>
              <a:rPr lang="es-MX" sz="1800" b="1" dirty="0">
                <a:solidFill>
                  <a:srgbClr val="C00000"/>
                </a:solidFill>
                <a:latin typeface="+mn-lt"/>
              </a:rPr>
              <a:t>nuevas </a:t>
            </a:r>
            <a:r>
              <a:rPr lang="es-MX" sz="1800" b="1" dirty="0" err="1" smtClean="0">
                <a:solidFill>
                  <a:srgbClr val="C00000"/>
                </a:solidFill>
                <a:latin typeface="+mn-lt"/>
              </a:rPr>
              <a:t>UAFEs</a:t>
            </a:r>
            <a:r>
              <a:rPr lang="es-MX" sz="1800" dirty="0" smtClean="0">
                <a:latin typeface="+mn-lt"/>
              </a:rPr>
              <a:t>, </a:t>
            </a:r>
            <a:r>
              <a:rPr lang="es-MX" sz="1800" dirty="0">
                <a:latin typeface="+mn-lt"/>
              </a:rPr>
              <a:t>el </a:t>
            </a:r>
            <a:r>
              <a:rPr lang="es-MX" sz="1800" b="1" dirty="0">
                <a:solidFill>
                  <a:srgbClr val="0070C0"/>
                </a:solidFill>
                <a:latin typeface="+mn-lt"/>
              </a:rPr>
              <a:t>Coordinador Institucional,</a:t>
            </a:r>
            <a:r>
              <a:rPr lang="es-MX" sz="1800" dirty="0">
                <a:latin typeface="+mn-lt"/>
              </a:rPr>
              <a:t> en coordinación con el INEGI proporcionará la contraseña, o bien realizar solicitud de inscripción en el </a:t>
            </a:r>
            <a:r>
              <a:rPr lang="es-MX" sz="1800" dirty="0" smtClean="0">
                <a:latin typeface="+mn-lt"/>
              </a:rPr>
              <a:t>REN.</a:t>
            </a:r>
            <a:endParaRPr lang="es-MX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87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CuadroTexto"/>
          <p:cNvSpPr txBox="1"/>
          <p:nvPr/>
        </p:nvSpPr>
        <p:spPr>
          <a:xfrm>
            <a:off x="2411760" y="44624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rgbClr val="0070C0"/>
                </a:solidFill>
                <a:latin typeface="+mn-lt"/>
              </a:rPr>
              <a:t>Cobertura de Proyectos</a:t>
            </a:r>
          </a:p>
          <a:p>
            <a:pPr algn="r"/>
            <a:r>
              <a:rPr lang="es-MX" sz="2200" b="1" dirty="0" smtClean="0">
                <a:solidFill>
                  <a:srgbClr val="0070C0"/>
                </a:solidFill>
                <a:latin typeface="+mn-lt"/>
              </a:rPr>
              <a:t>y Productos Estadísticos</a:t>
            </a:r>
            <a:endParaRPr lang="es-MX" sz="2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16016" y="1124744"/>
            <a:ext cx="4032448" cy="4719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2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MX" sz="1500" dirty="0" smtClean="0">
                <a:latin typeface="+mn-lt"/>
              </a:rPr>
              <a:t>Aquellos que </a:t>
            </a:r>
            <a:r>
              <a:rPr lang="es-MX" sz="1500" b="1" dirty="0" smtClean="0">
                <a:latin typeface="+mn-lt"/>
              </a:rPr>
              <a:t>producen o integran información estadística </a:t>
            </a:r>
            <a:r>
              <a:rPr lang="es-MX" sz="1500" dirty="0" smtClean="0">
                <a:latin typeface="+mn-lt"/>
              </a:rPr>
              <a:t>acerca de las funciones </a:t>
            </a:r>
            <a:r>
              <a:rPr lang="es-MX" sz="1500" b="1" dirty="0" smtClean="0">
                <a:solidFill>
                  <a:srgbClr val="00B0F0"/>
                </a:solidFill>
                <a:latin typeface="+mn-lt"/>
              </a:rPr>
              <a:t>SUSTANTIVAS</a:t>
            </a:r>
            <a:r>
              <a:rPr lang="es-MX" sz="1500" dirty="0" smtClean="0">
                <a:latin typeface="+mn-lt"/>
              </a:rPr>
              <a:t> de la unidad que las reporta.</a:t>
            </a:r>
          </a:p>
          <a:p>
            <a:pPr marL="285750" indent="-285750" algn="just">
              <a:lnSpc>
                <a:spcPct val="112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MX" sz="15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VIGENTES</a:t>
            </a:r>
            <a:r>
              <a:rPr lang="es-MX" sz="1500" dirty="0" smtClean="0">
                <a:latin typeface="+mn-lt"/>
              </a:rPr>
              <a:t> a la fecha de registro (la información no ha sido actualizada o sustituida por otra, independientemente de la fecha a la que esté referida).</a:t>
            </a:r>
          </a:p>
          <a:p>
            <a:pPr marL="285750" indent="-285750" algn="just">
              <a:lnSpc>
                <a:spcPct val="112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MX" sz="1500" dirty="0" smtClean="0">
                <a:latin typeface="+mn-lt"/>
              </a:rPr>
              <a:t>El </a:t>
            </a:r>
            <a:r>
              <a:rPr lang="es-MX" sz="1500" b="1" dirty="0" smtClean="0">
                <a:latin typeface="+mn-lt"/>
              </a:rPr>
              <a:t>último ejercicio </a:t>
            </a:r>
            <a:r>
              <a:rPr lang="es-MX" sz="1500" dirty="0" smtClean="0">
                <a:latin typeface="+mn-lt"/>
              </a:rPr>
              <a:t>realizado.</a:t>
            </a:r>
          </a:p>
          <a:p>
            <a:pPr marL="285750" indent="-285750" algn="just">
              <a:lnSpc>
                <a:spcPct val="112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MX" sz="1500" dirty="0" smtClean="0">
                <a:latin typeface="+mn-lt"/>
              </a:rPr>
              <a:t>Predominantemente de </a:t>
            </a:r>
            <a:r>
              <a:rPr lang="es-MX" sz="1500" b="1" dirty="0" smtClean="0">
                <a:solidFill>
                  <a:srgbClr val="00B0F0"/>
                </a:solidFill>
                <a:latin typeface="+mn-lt"/>
              </a:rPr>
              <a:t>NATURALEZA ESTADÍSTICA.</a:t>
            </a:r>
          </a:p>
          <a:p>
            <a:pPr marL="285750" indent="-285750" algn="just">
              <a:lnSpc>
                <a:spcPct val="112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MX" sz="15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PROPIEDAD DE LA UNIDAD </a:t>
            </a:r>
            <a:r>
              <a:rPr lang="es-MX" sz="1500" dirty="0" smtClean="0">
                <a:latin typeface="+mn-lt"/>
              </a:rPr>
              <a:t>que los reporta.</a:t>
            </a:r>
          </a:p>
          <a:p>
            <a:pPr marL="285750" indent="-285750" algn="just">
              <a:lnSpc>
                <a:spcPct val="112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MX" sz="1500" dirty="0" smtClean="0">
                <a:latin typeface="+mn-lt"/>
              </a:rPr>
              <a:t>Que generen información estadística para </a:t>
            </a:r>
            <a:r>
              <a:rPr lang="es-MX" sz="1500" b="1" dirty="0" smtClean="0">
                <a:solidFill>
                  <a:srgbClr val="00B0F0"/>
                </a:solidFill>
                <a:latin typeface="+mn-lt"/>
              </a:rPr>
              <a:t>USO PÚBLICO </a:t>
            </a:r>
            <a:r>
              <a:rPr lang="es-MX" sz="1500" dirty="0" smtClean="0">
                <a:latin typeface="+mn-lt"/>
              </a:rPr>
              <a:t>o </a:t>
            </a:r>
            <a:r>
              <a:rPr lang="es-MX" sz="1500" b="1" dirty="0" smtClean="0">
                <a:solidFill>
                  <a:srgbClr val="00B0F0"/>
                </a:solidFill>
                <a:latin typeface="+mn-lt"/>
              </a:rPr>
              <a:t>INTERNO.</a:t>
            </a:r>
            <a:endParaRPr lang="es-MX" sz="1500" b="1" dirty="0">
              <a:solidFill>
                <a:srgbClr val="00B0F0"/>
              </a:solidFill>
              <a:latin typeface="+mn-lt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948452910"/>
              </p:ext>
            </p:extLst>
          </p:nvPr>
        </p:nvGraphicFramePr>
        <p:xfrm>
          <a:off x="-446678" y="1700808"/>
          <a:ext cx="5738758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0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CuadroTexto"/>
          <p:cNvSpPr txBox="1"/>
          <p:nvPr/>
        </p:nvSpPr>
        <p:spPr>
          <a:xfrm>
            <a:off x="2411760" y="44624"/>
            <a:ext cx="662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rgbClr val="0070C0"/>
                </a:solidFill>
                <a:latin typeface="+mn-lt"/>
              </a:rPr>
              <a:t>Información solicitada</a:t>
            </a:r>
            <a:endParaRPr lang="es-MX" sz="2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2" t="33416" r="9444" b="7257"/>
          <a:stretch/>
        </p:blipFill>
        <p:spPr bwMode="auto">
          <a:xfrm>
            <a:off x="1152979" y="1340768"/>
            <a:ext cx="6264000" cy="464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039" y="1340768"/>
            <a:ext cx="1224000" cy="5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19898" y="692696"/>
            <a:ext cx="7104206" cy="68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2000"/>
              </a:lnSpc>
              <a:spcAft>
                <a:spcPts val="1200"/>
              </a:spcAft>
            </a:pPr>
            <a:r>
              <a:rPr lang="es-MX" sz="1800" b="1" dirty="0" smtClean="0">
                <a:solidFill>
                  <a:srgbClr val="C00000"/>
                </a:solidFill>
                <a:latin typeface="+mn-lt"/>
              </a:rPr>
              <a:t>DIFERENCIADA,</a:t>
            </a:r>
            <a:r>
              <a:rPr lang="es-MX" sz="1800" dirty="0" smtClean="0">
                <a:latin typeface="+mn-lt"/>
              </a:rPr>
              <a:t> dependiendo de la </a:t>
            </a:r>
            <a:r>
              <a:rPr lang="es-MX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FUNCIÓN ESTADÍSTICA</a:t>
            </a:r>
            <a:r>
              <a:rPr lang="es-MX" sz="18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s-MX" sz="1800" dirty="0" smtClean="0">
                <a:latin typeface="+mn-lt"/>
              </a:rPr>
              <a:t>y el </a:t>
            </a:r>
            <a:r>
              <a:rPr lang="es-MX" sz="1800" b="1" dirty="0" smtClean="0">
                <a:solidFill>
                  <a:srgbClr val="00B0F0"/>
                </a:solidFill>
                <a:latin typeface="+mn-lt"/>
              </a:rPr>
              <a:t>TIPO DE PROYECTO.</a:t>
            </a:r>
            <a:endParaRPr lang="es-MX" sz="1800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7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12" y="5614757"/>
            <a:ext cx="828000" cy="40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467544" y="5157192"/>
            <a:ext cx="794970" cy="36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5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3" t="32692" r="8791" b="8517"/>
          <a:stretch/>
        </p:blipFill>
        <p:spPr bwMode="auto">
          <a:xfrm>
            <a:off x="2040446" y="798879"/>
            <a:ext cx="6852034" cy="484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38 CuadroTexto"/>
          <p:cNvSpPr txBox="1"/>
          <p:nvPr/>
        </p:nvSpPr>
        <p:spPr>
          <a:xfrm>
            <a:off x="2411760" y="44624"/>
            <a:ext cx="662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rgbClr val="0070C0"/>
                </a:solidFill>
                <a:latin typeface="+mn-lt"/>
              </a:rPr>
              <a:t>Identificación UAFE</a:t>
            </a:r>
            <a:endParaRPr lang="es-MX" sz="2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8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05" y="692696"/>
            <a:ext cx="164964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52" y="4725144"/>
            <a:ext cx="1620000" cy="93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152" r="-31152"/>
          <a:stretch/>
        </p:blipFill>
        <p:spPr bwMode="auto">
          <a:xfrm rot="10800000" flipH="1">
            <a:off x="1475656" y="1455686"/>
            <a:ext cx="900000" cy="24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-31268" y="980856"/>
            <a:ext cx="1836000" cy="11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180975" indent="-180975">
              <a:lnSpc>
                <a:spcPct val="114000"/>
              </a:lnSpc>
              <a:buFont typeface="Arial" pitchFamily="34" charset="0"/>
              <a:buChar char="•"/>
              <a:defRPr sz="1500">
                <a:latin typeface="Neo Sans Pro" pitchFamily="34" charset="0"/>
              </a:defRPr>
            </a:lvl1pPr>
          </a:lstStyle>
          <a:p>
            <a:r>
              <a:rPr lang="es-MX" dirty="0" smtClean="0">
                <a:latin typeface="+mn-lt"/>
              </a:rPr>
              <a:t>Norma </a:t>
            </a:r>
            <a:r>
              <a:rPr lang="es-MX" dirty="0">
                <a:latin typeface="+mn-lt"/>
              </a:rPr>
              <a:t>Técnica sobre </a:t>
            </a:r>
            <a:r>
              <a:rPr lang="es-MX" b="1" dirty="0">
                <a:solidFill>
                  <a:srgbClr val="00B0F0"/>
                </a:solidFill>
                <a:latin typeface="+mn-lt"/>
              </a:rPr>
              <a:t>Domicilios Geográficos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152" r="-31152"/>
          <a:stretch/>
        </p:blipFill>
        <p:spPr bwMode="auto">
          <a:xfrm rot="12881161" flipH="1">
            <a:off x="1464274" y="4619334"/>
            <a:ext cx="972000" cy="25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90190" y="3429000"/>
            <a:ext cx="1836000" cy="21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14000"/>
              </a:lnSpc>
              <a:buFont typeface="Arial" pitchFamily="34" charset="0"/>
              <a:buChar char="•"/>
            </a:pPr>
            <a:r>
              <a:rPr lang="es-MX" sz="1500" dirty="0" smtClean="0">
                <a:latin typeface="+mn-lt"/>
              </a:rPr>
              <a:t>Identificación del </a:t>
            </a:r>
            <a:r>
              <a:rPr lang="es-MX" sz="1500" b="1" dirty="0" smtClean="0">
                <a:solidFill>
                  <a:srgbClr val="00B0F0"/>
                </a:solidFill>
                <a:latin typeface="+mn-lt"/>
              </a:rPr>
              <a:t>Tipo</a:t>
            </a:r>
            <a:r>
              <a:rPr lang="es-MX" sz="1500" dirty="0" smtClean="0">
                <a:latin typeface="+mn-lt"/>
              </a:rPr>
              <a:t> de UAFE.</a:t>
            </a:r>
          </a:p>
          <a:p>
            <a:pPr marL="180975" indent="-180975">
              <a:lnSpc>
                <a:spcPct val="114000"/>
              </a:lnSpc>
              <a:buFont typeface="Arial" pitchFamily="34" charset="0"/>
              <a:buChar char="•"/>
            </a:pPr>
            <a:endParaRPr lang="es-MX" sz="1500" dirty="0">
              <a:latin typeface="+mn-lt"/>
            </a:endParaRPr>
          </a:p>
          <a:p>
            <a:pPr marL="180975" indent="-180975">
              <a:lnSpc>
                <a:spcPct val="114000"/>
              </a:lnSpc>
              <a:buFont typeface="Arial" pitchFamily="34" charset="0"/>
              <a:buChar char="•"/>
            </a:pPr>
            <a:r>
              <a:rPr lang="es-MX" sz="1500" dirty="0" smtClean="0">
                <a:latin typeface="+mn-lt"/>
              </a:rPr>
              <a:t>Si </a:t>
            </a:r>
            <a:r>
              <a:rPr lang="es-MX" sz="1500" b="1" dirty="0" smtClean="0">
                <a:solidFill>
                  <a:srgbClr val="00B0F0"/>
                </a:solidFill>
                <a:latin typeface="+mn-lt"/>
              </a:rPr>
              <a:t>cambia la función </a:t>
            </a:r>
            <a:r>
              <a:rPr lang="es-MX" sz="1500" dirty="0" smtClean="0">
                <a:latin typeface="+mn-lt"/>
              </a:rPr>
              <a:t>se modifican diversos conceptos.</a:t>
            </a:r>
            <a:endParaRPr lang="es-MX" sz="1500" dirty="0">
              <a:latin typeface="+mn-lt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4400" y1="40800" x2="54400" y2="40800"/>
                        <a14:foregroundMark x1="37200" y1="30200" x2="42400" y2="54200"/>
                        <a14:foregroundMark x1="48400" y1="38200" x2="52400" y2="6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528">
            <a:off x="4015354" y="5557128"/>
            <a:ext cx="490283" cy="4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5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6" t="23804" r="2865" b="30681"/>
          <a:stretch/>
        </p:blipFill>
        <p:spPr bwMode="auto">
          <a:xfrm>
            <a:off x="793375" y="764704"/>
            <a:ext cx="7595049" cy="3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38 CuadroTexto"/>
          <p:cNvSpPr txBox="1"/>
          <p:nvPr/>
        </p:nvSpPr>
        <p:spPr>
          <a:xfrm>
            <a:off x="2411760" y="44624"/>
            <a:ext cx="662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rgbClr val="0070C0"/>
                </a:solidFill>
                <a:latin typeface="+mn-lt"/>
              </a:rPr>
              <a:t>Informante designado</a:t>
            </a:r>
            <a:endParaRPr lang="es-MX" sz="2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8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1666402" cy="53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36" y="3947833"/>
            <a:ext cx="900000" cy="4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5536" y="4365104"/>
            <a:ext cx="8244000" cy="193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180975" indent="-180975">
              <a:lnSpc>
                <a:spcPct val="114000"/>
              </a:lnSpc>
              <a:buFont typeface="Arial" pitchFamily="34" charset="0"/>
              <a:buChar char="•"/>
              <a:defRPr sz="1500">
                <a:latin typeface="Neo Sans Pro" pitchFamily="34" charset="0"/>
              </a:defRPr>
            </a:lvl1pPr>
          </a:lstStyle>
          <a:p>
            <a:pPr algn="just"/>
            <a:r>
              <a:rPr lang="es-MX" dirty="0" smtClean="0">
                <a:latin typeface="+mn-lt"/>
              </a:rPr>
              <a:t>Se capturarán los </a:t>
            </a:r>
            <a:r>
              <a:rPr lang="es-MX" b="1" dirty="0" smtClean="0">
                <a:latin typeface="+mn-lt"/>
              </a:rPr>
              <a:t>datos de identificación  y contacto del responsable de la Unidad que reporte proyectos o productos,</a:t>
            </a:r>
            <a:r>
              <a:rPr lang="es-MX" dirty="0" smtClean="0">
                <a:latin typeface="+mn-lt"/>
              </a:rPr>
              <a:t> se recomienda que sea el encargado de aportar la información y atender las aclaraciones derivadas de la revisión que realice el INEGI.</a:t>
            </a:r>
          </a:p>
          <a:p>
            <a:pPr algn="just"/>
            <a:r>
              <a:rPr lang="es-MX" dirty="0" smtClean="0">
                <a:latin typeface="+mn-lt"/>
              </a:rPr>
              <a:t>Su </a:t>
            </a:r>
            <a:r>
              <a:rPr lang="es-MX" b="1" dirty="0" smtClean="0">
                <a:solidFill>
                  <a:srgbClr val="C00000"/>
                </a:solidFill>
                <a:latin typeface="+mn-lt"/>
              </a:rPr>
              <a:t>contraseña será la que el INEGI le asigne </a:t>
            </a:r>
            <a:r>
              <a:rPr lang="es-MX" dirty="0" smtClean="0">
                <a:latin typeface="+mn-lt"/>
              </a:rPr>
              <a:t>posterior a la propia identificación como UAFE.</a:t>
            </a:r>
          </a:p>
          <a:p>
            <a:pPr algn="just"/>
            <a:r>
              <a:rPr lang="es-MX" dirty="0" smtClean="0">
                <a:latin typeface="+mn-lt"/>
              </a:rPr>
              <a:t>El informante designado debe </a:t>
            </a:r>
            <a:r>
              <a:rPr lang="es-MX" b="1" dirty="0" smtClean="0">
                <a:solidFill>
                  <a:srgbClr val="00B0F0"/>
                </a:solidFill>
                <a:latin typeface="+mn-lt"/>
              </a:rPr>
              <a:t>conocer los proyectos </a:t>
            </a:r>
            <a:r>
              <a:rPr lang="es-MX" dirty="0" smtClean="0">
                <a:latin typeface="+mn-lt"/>
              </a:rPr>
              <a:t>o productos que reporta.</a:t>
            </a:r>
            <a:endParaRPr lang="es-MX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28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CuadroTexto"/>
          <p:cNvSpPr txBox="1"/>
          <p:nvPr/>
        </p:nvSpPr>
        <p:spPr>
          <a:xfrm>
            <a:off x="2411760" y="44624"/>
            <a:ext cx="662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rgbClr val="0070C0"/>
                </a:solidFill>
                <a:latin typeface="+mn-lt"/>
              </a:rPr>
              <a:t>Proyectos Estadísticos</a:t>
            </a:r>
            <a:endParaRPr lang="es-MX" sz="2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8" t="24863" r="3516" b="31378"/>
          <a:stretch/>
        </p:blipFill>
        <p:spPr bwMode="auto">
          <a:xfrm>
            <a:off x="275638" y="1387930"/>
            <a:ext cx="8616842" cy="405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952" y="1340768"/>
            <a:ext cx="18822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1" t="39453" r="22302" b="32646"/>
          <a:stretch/>
        </p:blipFill>
        <p:spPr bwMode="auto">
          <a:xfrm>
            <a:off x="1726968" y="685798"/>
            <a:ext cx="2506820" cy="144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7" y="3564433"/>
            <a:ext cx="687705" cy="51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152" r="-31152"/>
          <a:stretch/>
        </p:blipFill>
        <p:spPr bwMode="auto">
          <a:xfrm rot="7728526" flipH="1">
            <a:off x="517029" y="1876967"/>
            <a:ext cx="2068245" cy="56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52852" y="5374957"/>
            <a:ext cx="108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Sin información registrada</a:t>
            </a:r>
            <a:endParaRPr lang="es-MX" sz="1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707904" y="537495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 alguna información o modificación</a:t>
            </a:r>
            <a:endParaRPr lang="es-MX" sz="1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872545" y="5374957"/>
            <a:ext cx="114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 información completa</a:t>
            </a:r>
            <a:endParaRPr lang="es-MX" sz="1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0617">
            <a:off x="762197" y="5361595"/>
            <a:ext cx="46800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8002">
            <a:off x="3263731" y="5373216"/>
            <a:ext cx="4286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177">
            <a:off x="5374916" y="5359943"/>
            <a:ext cx="46800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547664" y="234888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B050"/>
                </a:solidFill>
                <a:latin typeface="+mn-lt"/>
              </a:rPr>
              <a:t>Modificar título y tipo de proyecto</a:t>
            </a:r>
            <a:endParaRPr lang="es-MX" sz="12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7" name="Picture 4"/>
          <p:cNvPicPr>
            <a:picLocks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152" r="-31152"/>
          <a:stretch/>
        </p:blipFill>
        <p:spPr bwMode="auto">
          <a:xfrm rot="18757342" flipH="1">
            <a:off x="1416917" y="3050248"/>
            <a:ext cx="1062133" cy="30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2699792" y="242088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B050"/>
                </a:solidFill>
                <a:latin typeface="+mn-lt"/>
              </a:rPr>
              <a:t>Borrar el proyecto</a:t>
            </a:r>
            <a:endParaRPr lang="es-MX" sz="12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9" name="Picture 4"/>
          <p:cNvPicPr>
            <a:picLocks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152" r="-31152"/>
          <a:stretch/>
        </p:blipFill>
        <p:spPr bwMode="auto">
          <a:xfrm rot="18757342" flipH="1">
            <a:off x="2200455" y="3050248"/>
            <a:ext cx="1062133" cy="30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6372200" y="227861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B050"/>
                </a:solidFill>
                <a:latin typeface="+mn-lt"/>
              </a:rPr>
              <a:t>Definición de las características del proyecto</a:t>
            </a:r>
            <a:endParaRPr lang="es-MX" sz="12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21" name="Picture 4"/>
          <p:cNvPicPr>
            <a:picLocks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152" r="-31152"/>
          <a:stretch/>
        </p:blipFill>
        <p:spPr bwMode="auto">
          <a:xfrm rot="18319197" flipH="1">
            <a:off x="6408634" y="2929831"/>
            <a:ext cx="1108587" cy="41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6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CuadroTexto"/>
          <p:cNvSpPr txBox="1"/>
          <p:nvPr/>
        </p:nvSpPr>
        <p:spPr>
          <a:xfrm>
            <a:off x="2411760" y="44624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rgbClr val="0070C0"/>
                </a:solidFill>
                <a:latin typeface="+mn-lt"/>
              </a:rPr>
              <a:t>Proyectos Estadísticos</a:t>
            </a:r>
          </a:p>
          <a:p>
            <a:pPr algn="r"/>
            <a:r>
              <a:rPr lang="es-MX" sz="2200" b="1" dirty="0" smtClean="0">
                <a:solidFill>
                  <a:srgbClr val="0070C0"/>
                </a:solidFill>
                <a:latin typeface="+mn-lt"/>
              </a:rPr>
              <a:t>(Caracterización 1/2)</a:t>
            </a:r>
            <a:endParaRPr lang="es-MX" sz="2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6" t="22475" r="16694" b="21434"/>
          <a:stretch/>
        </p:blipFill>
        <p:spPr bwMode="auto">
          <a:xfrm>
            <a:off x="-15182" y="980728"/>
            <a:ext cx="5872456" cy="50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6499"/>
            <a:ext cx="1337141" cy="46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5364088" y="1100647"/>
            <a:ext cx="3564000" cy="1492716"/>
            <a:chOff x="5364088" y="1844824"/>
            <a:chExt cx="3672408" cy="1385462"/>
          </a:xfrm>
        </p:grpSpPr>
        <p:sp>
          <p:nvSpPr>
            <p:cNvPr id="3" name="2 CuadroTexto"/>
            <p:cNvSpPr txBox="1"/>
            <p:nvPr/>
          </p:nvSpPr>
          <p:spPr>
            <a:xfrm>
              <a:off x="5364088" y="1844824"/>
              <a:ext cx="3672408" cy="13854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es-MX" sz="1300" b="1" dirty="0" smtClean="0">
                  <a:solidFill>
                    <a:srgbClr val="00B050"/>
                  </a:solidFill>
                  <a:latin typeface="+mn-lt"/>
                </a:rPr>
                <a:t>Qué: 	</a:t>
              </a:r>
              <a:r>
                <a:rPr lang="es-MX" sz="1300" dirty="0" smtClean="0">
                  <a:latin typeface="+mn-lt"/>
                </a:rPr>
                <a:t>Fenómenos, categorías,</a:t>
              </a:r>
              <a:br>
                <a:rPr lang="es-MX" sz="1300" dirty="0" smtClean="0">
                  <a:latin typeface="+mn-lt"/>
                </a:rPr>
              </a:br>
              <a:r>
                <a:rPr lang="es-MX" sz="1300" dirty="0" smtClean="0">
                  <a:latin typeface="+mn-lt"/>
                </a:rPr>
                <a:t>          	unidades de análisis.</a:t>
              </a:r>
            </a:p>
            <a:p>
              <a:endParaRPr lang="es-MX" sz="1300" dirty="0" smtClean="0">
                <a:latin typeface="+mn-lt"/>
              </a:endParaRPr>
            </a:p>
            <a:p>
              <a:r>
                <a:rPr lang="es-MX" sz="1300" b="1" dirty="0" smtClean="0">
                  <a:solidFill>
                    <a:srgbClr val="7030A0"/>
                  </a:solidFill>
                  <a:latin typeface="+mn-lt"/>
                </a:rPr>
                <a:t>Cómo: </a:t>
              </a:r>
              <a:r>
                <a:rPr lang="es-MX" sz="13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	</a:t>
              </a:r>
              <a:r>
                <a:rPr lang="es-MX" sz="1300" dirty="0" smtClean="0">
                  <a:latin typeface="+mn-lt"/>
                </a:rPr>
                <a:t>Método estadístico utilizado.</a:t>
              </a:r>
            </a:p>
            <a:p>
              <a:endParaRPr lang="es-MX" sz="1300" dirty="0" smtClean="0">
                <a:latin typeface="+mn-lt"/>
              </a:endParaRPr>
            </a:p>
            <a:p>
              <a:r>
                <a:rPr lang="es-MX" sz="1300" b="1" dirty="0" smtClean="0">
                  <a:solidFill>
                    <a:srgbClr val="00B0F0"/>
                  </a:solidFill>
                  <a:latin typeface="+mn-lt"/>
                </a:rPr>
                <a:t>Para qué:	</a:t>
              </a:r>
              <a:r>
                <a:rPr lang="es-MX" sz="1300" dirty="0" smtClean="0">
                  <a:latin typeface="+mn-lt"/>
                </a:rPr>
                <a:t>Propósito con el que se</a:t>
              </a:r>
              <a:br>
                <a:rPr lang="es-MX" sz="1300" dirty="0" smtClean="0">
                  <a:latin typeface="+mn-lt"/>
                </a:rPr>
              </a:br>
              <a:r>
                <a:rPr lang="es-MX" sz="1300" dirty="0" smtClean="0">
                  <a:latin typeface="+mn-lt"/>
                </a:rPr>
                <a:t>	produce o integra la información.</a:t>
              </a:r>
              <a:endParaRPr lang="es-MX" sz="1300" dirty="0">
                <a:latin typeface="+mn-lt"/>
              </a:endParaRPr>
            </a:p>
          </p:txBody>
        </p:sp>
        <p:sp>
          <p:nvSpPr>
            <p:cNvPr id="4" name="3 Más"/>
            <p:cNvSpPr/>
            <p:nvPr/>
          </p:nvSpPr>
          <p:spPr>
            <a:xfrm>
              <a:off x="5580112" y="2159217"/>
              <a:ext cx="252000" cy="252000"/>
            </a:xfrm>
            <a:prstGeom prst="mathPlus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25 Más"/>
            <p:cNvSpPr/>
            <p:nvPr/>
          </p:nvSpPr>
          <p:spPr>
            <a:xfrm>
              <a:off x="5616144" y="2672944"/>
              <a:ext cx="252000" cy="252000"/>
            </a:xfrm>
            <a:prstGeom prst="mathPlus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5328480" y="2852936"/>
            <a:ext cx="356400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70C0"/>
                </a:solidFill>
                <a:latin typeface="+mn-lt"/>
              </a:rPr>
              <a:t>Producción: </a:t>
            </a:r>
            <a:r>
              <a:rPr lang="es-MX" sz="1200" dirty="0" smtClean="0">
                <a:latin typeface="+mn-lt"/>
              </a:rPr>
              <a:t>Frecuencia con la que se genera la información (Los resultados, NO los datos primarios).</a:t>
            </a:r>
          </a:p>
          <a:p>
            <a:endParaRPr lang="es-MX" sz="800" dirty="0">
              <a:latin typeface="+mn-lt"/>
            </a:endParaRPr>
          </a:p>
          <a:p>
            <a:r>
              <a:rPr lang="es-MX" sz="1200" b="1" dirty="0" smtClean="0">
                <a:solidFill>
                  <a:srgbClr val="0070C0"/>
                </a:solidFill>
                <a:latin typeface="+mn-lt"/>
              </a:rPr>
              <a:t>Integración:  </a:t>
            </a:r>
            <a:r>
              <a:rPr lang="es-MX" sz="1200" dirty="0" smtClean="0">
                <a:latin typeface="+mn-lt"/>
              </a:rPr>
              <a:t>Frecuencia con la que se actualiza la información para elaborar una nueva edición del producto.</a:t>
            </a:r>
            <a:endParaRPr lang="es-MX" sz="1200" dirty="0">
              <a:latin typeface="+mn-lt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152" r="-31152"/>
          <a:stretch/>
        </p:blipFill>
        <p:spPr bwMode="auto">
          <a:xfrm rot="10185176" flipH="1">
            <a:off x="2931383" y="1808240"/>
            <a:ext cx="2988000" cy="50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152" r="-31152"/>
          <a:stretch/>
        </p:blipFill>
        <p:spPr bwMode="auto">
          <a:xfrm rot="10800000" flipH="1">
            <a:off x="4211952" y="3493506"/>
            <a:ext cx="1332000" cy="22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6564025" y="4366845"/>
            <a:ext cx="232845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+mn-lt"/>
              </a:rPr>
              <a:t>Referencia temporal,</a:t>
            </a:r>
            <a:r>
              <a:rPr lang="es-MX" sz="1200" dirty="0" smtClean="0">
                <a:latin typeface="+mn-lt"/>
              </a:rPr>
              <a:t> momento o fecha al cual corresponden los datos.</a:t>
            </a:r>
            <a:endParaRPr lang="es-MX" sz="1200" dirty="0">
              <a:latin typeface="+mn-lt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152" r="-31152"/>
          <a:stretch/>
        </p:blipFill>
        <p:spPr bwMode="auto">
          <a:xfrm rot="10800000" flipH="1">
            <a:off x="5040256" y="4561067"/>
            <a:ext cx="1836000" cy="30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34 CuadroTexto"/>
          <p:cNvSpPr txBox="1"/>
          <p:nvPr/>
        </p:nvSpPr>
        <p:spPr>
          <a:xfrm>
            <a:off x="6516216" y="5229200"/>
            <a:ext cx="243364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smtClean="0">
                <a:latin typeface="+mn-lt"/>
              </a:rPr>
              <a:t>Espacio territorial </a:t>
            </a:r>
            <a:r>
              <a:rPr lang="es-MX" sz="1200" dirty="0" smtClean="0">
                <a:latin typeface="+mn-lt"/>
              </a:rPr>
              <a:t>o área geográfica al que está referida la información estadística.</a:t>
            </a:r>
            <a:endParaRPr lang="es-MX" sz="1200" dirty="0">
              <a:latin typeface="+mn-lt"/>
            </a:endParaRPr>
          </a:p>
        </p:txBody>
      </p:sp>
      <p:pic>
        <p:nvPicPr>
          <p:cNvPr id="36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142767"/>
            <a:ext cx="1265133" cy="36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152" r="-31152"/>
          <a:stretch/>
        </p:blipFill>
        <p:spPr bwMode="auto">
          <a:xfrm rot="10800000" flipH="1">
            <a:off x="4428264" y="5304383"/>
            <a:ext cx="2520000" cy="42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1049109" cy="46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1231" y="5833601"/>
            <a:ext cx="1640489" cy="13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1049109" cy="46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1043696" y="5298523"/>
            <a:ext cx="792000" cy="2907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48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CuadroTexto"/>
          <p:cNvSpPr txBox="1"/>
          <p:nvPr/>
        </p:nvSpPr>
        <p:spPr>
          <a:xfrm>
            <a:off x="2411760" y="44624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rgbClr val="0070C0"/>
                </a:solidFill>
                <a:latin typeface="+mn-lt"/>
              </a:rPr>
              <a:t>Proyectos Estadísticos</a:t>
            </a:r>
          </a:p>
          <a:p>
            <a:pPr algn="r"/>
            <a:r>
              <a:rPr lang="es-MX" sz="2200" b="1" dirty="0" smtClean="0">
                <a:solidFill>
                  <a:srgbClr val="0070C0"/>
                </a:solidFill>
                <a:latin typeface="+mn-lt"/>
              </a:rPr>
              <a:t>(Caracterización 2/2)</a:t>
            </a:r>
            <a:endParaRPr lang="es-MX" sz="2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1" t="25576" r="17016" b="10648"/>
          <a:stretch/>
        </p:blipFill>
        <p:spPr bwMode="auto">
          <a:xfrm>
            <a:off x="314753" y="908720"/>
            <a:ext cx="5102812" cy="50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368008" y="1320692"/>
            <a:ext cx="2524472" cy="3764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MX" sz="1400" b="1" dirty="0" smtClean="0">
                <a:latin typeface="+mn-lt"/>
              </a:rPr>
              <a:t>Documentos metodológicos,</a:t>
            </a:r>
            <a:r>
              <a:rPr lang="es-MX" sz="1400" dirty="0" smtClean="0">
                <a:latin typeface="+mn-lt"/>
              </a:rPr>
              <a:t> instrumentos que explican las bases conceptuales y/o procedimientos técnicos que sustentan el proyecto:</a:t>
            </a:r>
          </a:p>
          <a:p>
            <a:pPr algn="just">
              <a:lnSpc>
                <a:spcPct val="114000"/>
              </a:lnSpc>
            </a:pPr>
            <a:endParaRPr lang="es-MX" sz="1400" dirty="0">
              <a:latin typeface="+mn-lt"/>
            </a:endParaRPr>
          </a:p>
          <a:p>
            <a:pPr marL="171450" indent="-171450">
              <a:lnSpc>
                <a:spcPct val="114000"/>
              </a:lnSpc>
              <a:spcAft>
                <a:spcPts val="500"/>
              </a:spcAft>
              <a:buFont typeface="Arial" pitchFamily="34" charset="0"/>
              <a:buChar char="•"/>
            </a:pPr>
            <a:r>
              <a:rPr lang="es-MX" sz="1400" dirty="0" smtClean="0">
                <a:latin typeface="+mn-lt"/>
              </a:rPr>
              <a:t>Marcos conceptuales.</a:t>
            </a:r>
          </a:p>
          <a:p>
            <a:pPr marL="171450" indent="-171450">
              <a:lnSpc>
                <a:spcPct val="114000"/>
              </a:lnSpc>
              <a:spcAft>
                <a:spcPts val="500"/>
              </a:spcAft>
              <a:buFont typeface="Arial" pitchFamily="34" charset="0"/>
              <a:buChar char="•"/>
            </a:pPr>
            <a:r>
              <a:rPr lang="es-MX" sz="1400" dirty="0" smtClean="0">
                <a:latin typeface="+mn-lt"/>
              </a:rPr>
              <a:t>Manuales de procedimientos.</a:t>
            </a:r>
          </a:p>
          <a:p>
            <a:pPr marL="171450" indent="-171450">
              <a:lnSpc>
                <a:spcPct val="114000"/>
              </a:lnSpc>
              <a:spcAft>
                <a:spcPts val="500"/>
              </a:spcAft>
              <a:buFont typeface="Arial" pitchFamily="34" charset="0"/>
              <a:buChar char="•"/>
            </a:pPr>
            <a:r>
              <a:rPr lang="es-MX" sz="1400" dirty="0" smtClean="0">
                <a:latin typeface="+mn-lt"/>
              </a:rPr>
              <a:t>Instructivos.</a:t>
            </a:r>
          </a:p>
          <a:p>
            <a:pPr marL="171450" indent="-171450">
              <a:lnSpc>
                <a:spcPct val="114000"/>
              </a:lnSpc>
              <a:spcAft>
                <a:spcPts val="500"/>
              </a:spcAft>
              <a:buFont typeface="Arial" pitchFamily="34" charset="0"/>
              <a:buChar char="•"/>
            </a:pPr>
            <a:r>
              <a:rPr lang="es-MX" sz="1400" dirty="0" smtClean="0">
                <a:latin typeface="+mn-lt"/>
              </a:rPr>
              <a:t>Clasificadores.</a:t>
            </a:r>
          </a:p>
          <a:p>
            <a:pPr marL="171450" indent="-171450">
              <a:lnSpc>
                <a:spcPct val="114000"/>
              </a:lnSpc>
              <a:spcAft>
                <a:spcPts val="500"/>
              </a:spcAft>
              <a:buFont typeface="Arial" pitchFamily="34" charset="0"/>
              <a:buChar char="•"/>
            </a:pPr>
            <a:r>
              <a:rPr lang="es-MX" sz="1400" dirty="0" smtClean="0">
                <a:latin typeface="+mn-lt"/>
              </a:rPr>
              <a:t>Recomendaciones internacionales.</a:t>
            </a:r>
          </a:p>
        </p:txBody>
      </p:sp>
      <p:pic>
        <p:nvPicPr>
          <p:cNvPr id="5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1337141" cy="46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152" r="-31152"/>
          <a:stretch/>
        </p:blipFill>
        <p:spPr bwMode="auto">
          <a:xfrm rot="10800000" flipH="1">
            <a:off x="4894336" y="2139063"/>
            <a:ext cx="1659583" cy="27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 rotWithShape="1">
          <a:blip r:embed="rId2"/>
          <a:srcRect l="28683" t="25660" r="14969" b="13060"/>
          <a:stretch/>
        </p:blipFill>
        <p:spPr bwMode="auto">
          <a:xfrm>
            <a:off x="206102" y="908720"/>
            <a:ext cx="6012000" cy="33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339752" y="44624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rgbClr val="0070C0"/>
                </a:solidFill>
                <a:latin typeface="+mn-lt"/>
              </a:rPr>
              <a:t>Categorías, Criterios de desglose</a:t>
            </a:r>
            <a:br>
              <a:rPr lang="es-MX" sz="2400" b="1" dirty="0" smtClean="0">
                <a:solidFill>
                  <a:srgbClr val="0070C0"/>
                </a:solidFill>
                <a:latin typeface="+mn-lt"/>
              </a:rPr>
            </a:br>
            <a:r>
              <a:rPr lang="es-MX" sz="2400" b="1" dirty="0" smtClean="0">
                <a:solidFill>
                  <a:srgbClr val="0070C0"/>
                </a:solidFill>
                <a:latin typeface="+mn-lt"/>
              </a:rPr>
              <a:t>conceptual y Clasificaciones </a:t>
            </a:r>
            <a:r>
              <a:rPr lang="es-MX" sz="2400" b="1" dirty="0" smtClean="0">
                <a:solidFill>
                  <a:srgbClr val="FF0000"/>
                </a:solidFill>
                <a:latin typeface="+mn-lt"/>
              </a:rPr>
              <a:t>**</a:t>
            </a:r>
            <a:endParaRPr lang="es-MX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5880" y="744815"/>
            <a:ext cx="2194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rgbClr val="FF0000"/>
                </a:solidFill>
                <a:latin typeface="+mn-lt"/>
              </a:rPr>
              <a:t>** Proyectos de producción</a:t>
            </a:r>
            <a:endParaRPr lang="es-MX" sz="1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904" y="2420928"/>
            <a:ext cx="783456" cy="36000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007084" y="980728"/>
            <a:ext cx="1957404" cy="3495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s-MX" sz="1300" b="1" dirty="0">
                <a:latin typeface="+mn-lt"/>
              </a:rPr>
              <a:t>Categorías o unidades de análisis: </a:t>
            </a:r>
            <a:r>
              <a:rPr lang="es-MX" sz="1300" dirty="0">
                <a:latin typeface="+mn-lt"/>
              </a:rPr>
              <a:t>Conjuntos objeto de cuantificación y caracterización.</a:t>
            </a:r>
          </a:p>
          <a:p>
            <a:pPr>
              <a:lnSpc>
                <a:spcPct val="114000"/>
              </a:lnSpc>
            </a:pPr>
            <a:endParaRPr lang="es-MX" sz="1300" dirty="0">
              <a:latin typeface="+mn-lt"/>
            </a:endParaRPr>
          </a:p>
          <a:p>
            <a:pPr>
              <a:lnSpc>
                <a:spcPct val="114000"/>
              </a:lnSpc>
            </a:pPr>
            <a:r>
              <a:rPr lang="es-MX" sz="1300" b="1" dirty="0">
                <a:latin typeface="+mn-lt"/>
              </a:rPr>
              <a:t>Criterios de desglose conceptual o variables: </a:t>
            </a:r>
            <a:r>
              <a:rPr lang="es-MX" sz="1300" dirty="0">
                <a:latin typeface="+mn-lt"/>
              </a:rPr>
              <a:t>Características o atributos a medir.</a:t>
            </a:r>
          </a:p>
          <a:p>
            <a:pPr>
              <a:lnSpc>
                <a:spcPct val="114000"/>
              </a:lnSpc>
            </a:pPr>
            <a:endParaRPr lang="es-MX" sz="1300" dirty="0">
              <a:latin typeface="+mn-lt"/>
            </a:endParaRPr>
          </a:p>
          <a:p>
            <a:pPr>
              <a:lnSpc>
                <a:spcPct val="114000"/>
              </a:lnSpc>
            </a:pPr>
            <a:r>
              <a:rPr lang="es-MX" sz="1300" b="1" dirty="0">
                <a:latin typeface="+mn-lt"/>
              </a:rPr>
              <a:t>Clasificaciones: </a:t>
            </a:r>
            <a:r>
              <a:rPr lang="es-MX" sz="1300" dirty="0">
                <a:latin typeface="+mn-lt"/>
              </a:rPr>
              <a:t>Ordenamiento de las </a:t>
            </a:r>
            <a:r>
              <a:rPr lang="es-MX" sz="1300" dirty="0" smtClean="0">
                <a:latin typeface="+mn-lt"/>
              </a:rPr>
              <a:t>variables.</a:t>
            </a:r>
            <a:endParaRPr lang="es-MX" sz="1300" dirty="0">
              <a:latin typeface="+mn-lt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575394"/>
              </p:ext>
            </p:extLst>
          </p:nvPr>
        </p:nvGraphicFramePr>
        <p:xfrm>
          <a:off x="971600" y="3366654"/>
          <a:ext cx="5886400" cy="261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317"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+mn-lt"/>
                        </a:rPr>
                        <a:t>Categorías</a:t>
                      </a:r>
                      <a:endParaRPr lang="es-MX" sz="11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+mn-lt"/>
                        </a:rPr>
                        <a:t>Criterios con desglose conceptual</a:t>
                      </a:r>
                    </a:p>
                    <a:p>
                      <a:pPr algn="ctr"/>
                      <a:r>
                        <a:rPr lang="es-MX" sz="1100" b="0" dirty="0" smtClean="0">
                          <a:latin typeface="+mn-lt"/>
                        </a:rPr>
                        <a:t>(Variables)</a:t>
                      </a:r>
                      <a:endParaRPr lang="es-MX" sz="11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+mn-lt"/>
                        </a:rPr>
                        <a:t>Clasificaciones</a:t>
                      </a:r>
                      <a:endParaRPr lang="es-MX" sz="11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15">
                <a:tc rowSpan="8">
                  <a:txBody>
                    <a:bodyPr/>
                    <a:lstStyle/>
                    <a:p>
                      <a:pPr algn="ctr"/>
                      <a:r>
                        <a:rPr lang="es-MX" sz="1100" b="1" baseline="0" dirty="0" smtClean="0">
                          <a:latin typeface="+mn-lt"/>
                        </a:rPr>
                        <a:t>Alumnos</a:t>
                      </a:r>
                      <a:endParaRPr lang="es-MX" sz="1100" b="1" baseline="0" dirty="0"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100" b="1" baseline="0" dirty="0" smtClean="0">
                          <a:latin typeface="+mn-lt"/>
                        </a:rPr>
                        <a:t>Sexo</a:t>
                      </a:r>
                      <a:endParaRPr lang="es-MX" sz="1100" b="1" baseline="0" dirty="0"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1" baseline="0" dirty="0" smtClean="0">
                          <a:latin typeface="+mn-lt"/>
                        </a:rPr>
                        <a:t>Hombres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1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baseline="0" dirty="0" smtClean="0">
                          <a:latin typeface="+mn-lt"/>
                        </a:rPr>
                        <a:t>Mujeres</a:t>
                      </a:r>
                      <a:endParaRPr lang="es-MX" sz="1100" b="1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01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Nivel</a:t>
                      </a:r>
                      <a:endParaRPr lang="es-MX" sz="11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1" baseline="0" dirty="0" smtClean="0">
                          <a:latin typeface="+mn-lt"/>
                        </a:rPr>
                        <a:t>Preescolar</a:t>
                      </a:r>
                      <a:endParaRPr lang="es-MX" sz="1100" b="1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071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baseline="0" dirty="0" smtClean="0">
                          <a:latin typeface="+mn-lt"/>
                        </a:rPr>
                        <a:t>Primaria</a:t>
                      </a:r>
                      <a:endParaRPr lang="es-MX" sz="1100" b="1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01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baseline="0" dirty="0" smtClean="0">
                          <a:latin typeface="+mn-lt"/>
                        </a:rPr>
                        <a:t>Secundaria</a:t>
                      </a:r>
                      <a:endParaRPr lang="es-MX" sz="1100" b="1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01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100" b="1" baseline="0" dirty="0" smtClean="0">
                          <a:latin typeface="+mn-lt"/>
                        </a:rPr>
                        <a:t>Plantel</a:t>
                      </a:r>
                      <a:endParaRPr lang="es-MX" sz="1100" b="1" baseline="0" dirty="0"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1" baseline="0" dirty="0" smtClean="0">
                          <a:latin typeface="+mn-lt"/>
                        </a:rPr>
                        <a:t>Primaria Benito Juárez</a:t>
                      </a:r>
                      <a:endParaRPr lang="es-MX" sz="1100" b="1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01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100" b="1" baseline="0" dirty="0" smtClean="0">
                          <a:latin typeface="+mn-lt"/>
                        </a:rPr>
                        <a:t>Primaria Miguel Hidalgo</a:t>
                      </a:r>
                      <a:endParaRPr lang="es-MX" sz="1100" b="1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01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100" b="1" baseline="0" dirty="0" smtClean="0">
                          <a:latin typeface="+mn-lt"/>
                        </a:rPr>
                        <a:t>Primaria Melchor Ocampo</a:t>
                      </a:r>
                      <a:endParaRPr lang="es-MX" sz="1100" b="1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Elipse 2"/>
          <p:cNvSpPr/>
          <p:nvPr/>
        </p:nvSpPr>
        <p:spPr>
          <a:xfrm>
            <a:off x="5148064" y="2204904"/>
            <a:ext cx="612000" cy="288000"/>
          </a:xfrm>
          <a:prstGeom prst="ellipse">
            <a:avLst/>
          </a:prstGeom>
          <a:noFill/>
          <a:ln w="25400" cap="flat">
            <a:solidFill>
              <a:srgbClr val="F94527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246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CuadroTexto"/>
          <p:cNvSpPr txBox="1"/>
          <p:nvPr/>
        </p:nvSpPr>
        <p:spPr>
          <a:xfrm>
            <a:off x="3779912" y="13869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70C0"/>
                </a:solidFill>
                <a:latin typeface="+mn-lt"/>
              </a:rPr>
              <a:t>Los Registros Nacionales de Información Estadística y Geográfica (RNIEG)</a:t>
            </a:r>
            <a:endParaRPr lang="es-MX" sz="2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1" r="57576" b="13732"/>
          <a:stretch/>
        </p:blipFill>
        <p:spPr bwMode="auto">
          <a:xfrm>
            <a:off x="395536" y="1196752"/>
            <a:ext cx="2667000" cy="214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467544" y="3624348"/>
            <a:ext cx="820891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s-MX" sz="1800" dirty="0" smtClean="0">
                <a:latin typeface="+mn-lt"/>
              </a:rPr>
              <a:t>El </a:t>
            </a:r>
            <a:r>
              <a:rPr lang="es-MX" sz="1800" b="1" dirty="0" smtClean="0">
                <a:solidFill>
                  <a:schemeClr val="tx1"/>
                </a:solidFill>
                <a:latin typeface="+mn-lt"/>
              </a:rPr>
              <a:t>REN</a:t>
            </a:r>
            <a:r>
              <a:rPr lang="es-MX" sz="1800" dirty="0" smtClean="0">
                <a:latin typeface="+mn-lt"/>
              </a:rPr>
              <a:t> y </a:t>
            </a:r>
            <a:r>
              <a:rPr lang="es-MX" sz="1800" b="1" dirty="0" smtClean="0">
                <a:solidFill>
                  <a:schemeClr val="tx1"/>
                </a:solidFill>
                <a:latin typeface="+mn-lt"/>
              </a:rPr>
              <a:t>RNIG</a:t>
            </a:r>
            <a:r>
              <a:rPr lang="es-MX" sz="1800" dirty="0" smtClean="0">
                <a:latin typeface="+mn-lt"/>
              </a:rPr>
              <a:t> son </a:t>
            </a:r>
            <a:r>
              <a:rPr lang="es-MX" sz="1800" b="1" dirty="0" smtClean="0">
                <a:latin typeface="+mn-lt"/>
              </a:rPr>
              <a:t>inventarios acerca de la información estadística y geográfica </a:t>
            </a:r>
            <a:r>
              <a:rPr lang="es-MX" sz="1800" dirty="0" smtClean="0">
                <a:latin typeface="+mn-lt"/>
              </a:rPr>
              <a:t>que </a:t>
            </a:r>
            <a:r>
              <a:rPr lang="es-MX" sz="1800" dirty="0">
                <a:latin typeface="+mn-lt"/>
              </a:rPr>
              <a:t>producen, integran </a:t>
            </a:r>
            <a:r>
              <a:rPr lang="es-MX" sz="1800" dirty="0" smtClean="0">
                <a:latin typeface="+mn-lt"/>
              </a:rPr>
              <a:t>y difunden </a:t>
            </a:r>
            <a:r>
              <a:rPr lang="es-MX" sz="1800" dirty="0">
                <a:latin typeface="+mn-lt"/>
              </a:rPr>
              <a:t>las </a:t>
            </a:r>
            <a:r>
              <a:rPr lang="es-MX" sz="1800" dirty="0" smtClean="0">
                <a:latin typeface="+mn-lt"/>
              </a:rPr>
              <a:t>áreas administrativas del Sector Público que cuenten con atribuciones para desarrollar actividades estadísticas y geográficas.</a:t>
            </a:r>
          </a:p>
          <a:p>
            <a:pPr algn="just">
              <a:lnSpc>
                <a:spcPct val="130000"/>
              </a:lnSpc>
            </a:pPr>
            <a:r>
              <a:rPr lang="es-MX" sz="1800" dirty="0" smtClean="0">
                <a:latin typeface="+mn-lt"/>
              </a:rPr>
              <a:t>Los registros permiten saber </a:t>
            </a:r>
            <a:r>
              <a:rPr lang="es-MX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quién</a:t>
            </a:r>
            <a:r>
              <a:rPr lang="es-MX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</a:t>
            </a:r>
            <a:r>
              <a:rPr lang="es-MX" sz="1800" b="1" dirty="0">
                <a:latin typeface="+mn-lt"/>
              </a:rPr>
              <a:t> </a:t>
            </a:r>
            <a:r>
              <a:rPr lang="es-MX" sz="1800" b="1" dirty="0">
                <a:solidFill>
                  <a:srgbClr val="00B0F0"/>
                </a:solidFill>
                <a:latin typeface="+mn-lt"/>
              </a:rPr>
              <a:t>cómo,</a:t>
            </a:r>
            <a:r>
              <a:rPr lang="es-MX" sz="1800" b="1" dirty="0">
                <a:latin typeface="+mn-lt"/>
              </a:rPr>
              <a:t> y cada </a:t>
            </a:r>
            <a:r>
              <a:rPr lang="es-MX" sz="1800" b="1" dirty="0">
                <a:solidFill>
                  <a:srgbClr val="92D050"/>
                </a:solidFill>
                <a:latin typeface="+mn-lt"/>
              </a:rPr>
              <a:t>cuando</a:t>
            </a:r>
            <a:r>
              <a:rPr lang="es-MX" sz="1800" b="1" dirty="0">
                <a:latin typeface="+mn-lt"/>
              </a:rPr>
              <a:t> </a:t>
            </a:r>
            <a:r>
              <a:rPr lang="es-MX" sz="1800" b="1" dirty="0" smtClean="0">
                <a:latin typeface="+mn-lt"/>
              </a:rPr>
              <a:t>se produce </a:t>
            </a:r>
            <a:r>
              <a:rPr lang="es-MX" sz="1800" b="1" dirty="0">
                <a:latin typeface="+mn-lt"/>
              </a:rPr>
              <a:t>la información</a:t>
            </a:r>
            <a:r>
              <a:rPr lang="es-MX" sz="1800" dirty="0">
                <a:latin typeface="+mn-lt"/>
              </a:rPr>
              <a:t> </a:t>
            </a:r>
            <a:r>
              <a:rPr lang="es-MX" sz="1800" dirty="0" smtClean="0">
                <a:latin typeface="+mn-lt"/>
              </a:rPr>
              <a:t>estadística y geográfica.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332783" y="1340768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Registro Estadístico Nacional (REN)</a:t>
            </a:r>
            <a:endParaRPr lang="es-MX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8" t="31919" r="35909" b="13732"/>
          <a:stretch/>
        </p:blipFill>
        <p:spPr bwMode="auto">
          <a:xfrm>
            <a:off x="3635896" y="1124744"/>
            <a:ext cx="844214" cy="229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603368" y="2708920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MX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Registro Nacional</a:t>
            </a:r>
          </a:p>
          <a:p>
            <a:pPr algn="l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d</a:t>
            </a:r>
            <a:r>
              <a:rPr lang="es-MX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e Información Geográfica (RNIG)</a:t>
            </a:r>
            <a:endParaRPr lang="es-MX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5" t="14861" r="9380" b="9302"/>
          <a:stretch/>
        </p:blipFill>
        <p:spPr bwMode="auto">
          <a:xfrm>
            <a:off x="1517749" y="836712"/>
            <a:ext cx="6284757" cy="513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38 CuadroTexto"/>
          <p:cNvSpPr txBox="1"/>
          <p:nvPr/>
        </p:nvSpPr>
        <p:spPr>
          <a:xfrm>
            <a:off x="2411760" y="44624"/>
            <a:ext cx="662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rgbClr val="0070C0"/>
                </a:solidFill>
                <a:latin typeface="+mn-lt"/>
              </a:rPr>
              <a:t>Productos Estadísticos</a:t>
            </a:r>
            <a:endParaRPr lang="es-MX" sz="2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8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68" y="764704"/>
            <a:ext cx="1758438" cy="56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20887"/>
            <a:ext cx="1047745" cy="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152" r="-31152"/>
          <a:stretch/>
        </p:blipFill>
        <p:spPr bwMode="auto">
          <a:xfrm rot="10621264" flipH="1">
            <a:off x="7171035" y="2308279"/>
            <a:ext cx="2068245" cy="56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19672" y="386278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Sin información registrada</a:t>
            </a:r>
            <a:endParaRPr lang="es-MX" sz="1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75856" y="386104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 alguna información o modificación</a:t>
            </a:r>
            <a:endParaRPr lang="es-MX" sz="1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788024" y="386278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 información completa</a:t>
            </a:r>
            <a:endParaRPr lang="es-MX" sz="1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19" y="3305588"/>
            <a:ext cx="428625" cy="48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79" y="3320308"/>
            <a:ext cx="456665" cy="46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79" y="3306454"/>
            <a:ext cx="428625" cy="48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07504" y="134250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+mn-lt"/>
              </a:rPr>
              <a:t>Proyecto del que se deriva</a:t>
            </a:r>
            <a:endParaRPr lang="es-MX" sz="1200" b="1" dirty="0">
              <a:latin typeface="+mn-lt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98" t="-23457" r="-81005" b="20043"/>
          <a:stretch/>
        </p:blipFill>
        <p:spPr bwMode="auto">
          <a:xfrm rot="11058424" flipH="1">
            <a:off x="998927" y="1506250"/>
            <a:ext cx="1404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8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9" t="22813" r="16639" b="16433"/>
          <a:stretch/>
        </p:blipFill>
        <p:spPr bwMode="auto">
          <a:xfrm>
            <a:off x="1728314" y="980728"/>
            <a:ext cx="687613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38 CuadroTexto"/>
          <p:cNvSpPr txBox="1"/>
          <p:nvPr/>
        </p:nvSpPr>
        <p:spPr>
          <a:xfrm>
            <a:off x="2411760" y="44624"/>
            <a:ext cx="662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rgbClr val="0070C0"/>
                </a:solidFill>
                <a:latin typeface="+mn-lt"/>
              </a:rPr>
              <a:t>Productos Estadísticos</a:t>
            </a:r>
            <a:endParaRPr lang="es-MX" sz="2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8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455" y="1988840"/>
            <a:ext cx="141146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07504" y="98072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+mn-lt"/>
              </a:rPr>
              <a:t>Proyecto del que se deriva</a:t>
            </a:r>
            <a:endParaRPr lang="es-MX" sz="1200" b="1" dirty="0">
              <a:latin typeface="+mn-lt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98" t="-23457" r="-81005" b="20043"/>
          <a:stretch/>
        </p:blipFill>
        <p:spPr bwMode="auto">
          <a:xfrm rot="11058424" flipH="1">
            <a:off x="1070935" y="1144469"/>
            <a:ext cx="1404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259904" y="1990580"/>
            <a:ext cx="1080120" cy="140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+mn-lt"/>
              </a:rPr>
              <a:t>Contenido temático. </a:t>
            </a:r>
            <a:r>
              <a:rPr lang="es-MX" sz="1200" dirty="0" smtClean="0">
                <a:latin typeface="+mn-lt"/>
              </a:rPr>
              <a:t>Temas o capítulos que conforman el producto</a:t>
            </a:r>
            <a:endParaRPr lang="es-MX" sz="1200" dirty="0">
              <a:latin typeface="+mn-lt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98" t="-23457" r="-81005" b="20043"/>
          <a:stretch/>
        </p:blipFill>
        <p:spPr bwMode="auto">
          <a:xfrm rot="11058424" flipH="1">
            <a:off x="1142943" y="2296597"/>
            <a:ext cx="1404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9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22665" r="17285" b="23635"/>
          <a:stretch/>
        </p:blipFill>
        <p:spPr bwMode="auto">
          <a:xfrm>
            <a:off x="2464217" y="783605"/>
            <a:ext cx="6638219" cy="51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38 CuadroTexto"/>
          <p:cNvSpPr txBox="1"/>
          <p:nvPr/>
        </p:nvSpPr>
        <p:spPr>
          <a:xfrm>
            <a:off x="2411760" y="44624"/>
            <a:ext cx="662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rgbClr val="0070C0"/>
                </a:solidFill>
                <a:latin typeface="+mn-lt"/>
              </a:rPr>
              <a:t>Productos Estadísticos</a:t>
            </a:r>
            <a:endParaRPr lang="es-MX" sz="2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8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1620000" cy="53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98" t="-23457" r="-81005" b="20043"/>
          <a:stretch/>
        </p:blipFill>
        <p:spPr bwMode="auto">
          <a:xfrm rot="12823194" flipH="1">
            <a:off x="1932741" y="1616606"/>
            <a:ext cx="1728000" cy="3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98" t="-23457" r="-81005" b="20043"/>
          <a:stretch/>
        </p:blipFill>
        <p:spPr bwMode="auto">
          <a:xfrm rot="12623817" flipH="1">
            <a:off x="1920911" y="2562176"/>
            <a:ext cx="1764000" cy="24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98" t="-23457" r="-81005" b="20043"/>
          <a:stretch/>
        </p:blipFill>
        <p:spPr bwMode="auto">
          <a:xfrm rot="10800000" flipH="1">
            <a:off x="2051721" y="3403265"/>
            <a:ext cx="1728000" cy="24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98" t="-23457" r="-81005" b="20043"/>
          <a:stretch/>
        </p:blipFill>
        <p:spPr bwMode="auto">
          <a:xfrm rot="9169436" flipH="1">
            <a:off x="1931859" y="4027207"/>
            <a:ext cx="205850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187896" y="980728"/>
            <a:ext cx="186382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+mn-lt"/>
              </a:rPr>
              <a:t>Proyecto del que se </a:t>
            </a:r>
            <a:r>
              <a:rPr lang="es-MX" sz="1400" b="1" dirty="0" smtClean="0">
                <a:latin typeface="+mn-lt"/>
              </a:rPr>
              <a:t>deriva</a:t>
            </a:r>
            <a:endParaRPr lang="es-MX" sz="1300" dirty="0">
              <a:latin typeface="+mn-lt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79512" y="1700808"/>
            <a:ext cx="1872208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+mn-lt"/>
              </a:rPr>
              <a:t>Fecha o periodo </a:t>
            </a:r>
            <a:r>
              <a:rPr lang="es-MX" sz="1400" b="1" dirty="0" smtClean="0">
                <a:latin typeface="+mn-lt"/>
              </a:rPr>
              <a:t>de referencia</a:t>
            </a:r>
            <a:r>
              <a:rPr lang="es-MX" sz="1400" dirty="0" smtClean="0">
                <a:latin typeface="+mn-lt"/>
              </a:rPr>
              <a:t>. Fecha al </a:t>
            </a:r>
            <a:r>
              <a:rPr lang="es-MX" sz="1400" dirty="0">
                <a:latin typeface="+mn-lt"/>
              </a:rPr>
              <a:t>cual corresponden los datos</a:t>
            </a:r>
          </a:p>
        </p:txBody>
      </p:sp>
      <p:pic>
        <p:nvPicPr>
          <p:cNvPr id="24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122413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179512" y="2835513"/>
            <a:ext cx="1872208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+mn-lt"/>
              </a:rPr>
              <a:t>Fecha mas reciente de publicación. </a:t>
            </a:r>
            <a:r>
              <a:rPr lang="es-MX" sz="1400" dirty="0" smtClean="0">
                <a:latin typeface="+mn-lt"/>
              </a:rPr>
              <a:t>Mes </a:t>
            </a:r>
            <a:r>
              <a:rPr lang="es-MX" sz="1400" dirty="0">
                <a:latin typeface="+mn-lt"/>
              </a:rPr>
              <a:t>y año en que se publicó o elaboró el producto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179512" y="4203665"/>
            <a:ext cx="1872208" cy="11695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+mn-lt"/>
              </a:rPr>
              <a:t>Frecuencia de publicación. </a:t>
            </a:r>
            <a:r>
              <a:rPr lang="es-MX" sz="1400" dirty="0" smtClean="0">
                <a:latin typeface="+mn-lt"/>
              </a:rPr>
              <a:t>Periodicidad con la que se difunde el </a:t>
            </a:r>
            <a:r>
              <a:rPr lang="es-MX" sz="1400" dirty="0">
                <a:latin typeface="+mn-lt"/>
              </a:rPr>
              <a:t>producto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98" t="-23457" r="-81005" b="20043"/>
          <a:stretch/>
        </p:blipFill>
        <p:spPr bwMode="auto">
          <a:xfrm rot="8142448" flipH="1">
            <a:off x="1665827" y="4569640"/>
            <a:ext cx="2808000" cy="39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CuadroTexto"/>
          <p:cNvSpPr txBox="1"/>
          <p:nvPr/>
        </p:nvSpPr>
        <p:spPr>
          <a:xfrm>
            <a:off x="179512" y="5571817"/>
            <a:ext cx="1872208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+mn-lt"/>
              </a:rPr>
              <a:t>Medios de difusión. </a:t>
            </a:r>
            <a:endParaRPr lang="es-MX" sz="1400" dirty="0">
              <a:latin typeface="+mn-lt"/>
            </a:endParaRPr>
          </a:p>
        </p:txBody>
      </p:sp>
      <p:pic>
        <p:nvPicPr>
          <p:cNvPr id="31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6"/>
            <a:ext cx="1512168" cy="46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81128"/>
            <a:ext cx="1512168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4" t="51228" r="16992" b="19844"/>
          <a:stretch/>
        </p:blipFill>
        <p:spPr bwMode="auto">
          <a:xfrm>
            <a:off x="2936405" y="720191"/>
            <a:ext cx="5802855" cy="245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7" t="60600" r="16749" b="17775"/>
          <a:stretch/>
        </p:blipFill>
        <p:spPr bwMode="auto">
          <a:xfrm>
            <a:off x="2918890" y="3115980"/>
            <a:ext cx="5829190" cy="161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38 CuadroTexto"/>
          <p:cNvSpPr txBox="1"/>
          <p:nvPr/>
        </p:nvSpPr>
        <p:spPr>
          <a:xfrm>
            <a:off x="2411760" y="44624"/>
            <a:ext cx="662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rgbClr val="0070C0"/>
                </a:solidFill>
                <a:latin typeface="+mn-lt"/>
              </a:rPr>
              <a:t>Productos Estadísticos</a:t>
            </a:r>
            <a:endParaRPr lang="es-MX" sz="2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8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92696"/>
            <a:ext cx="108012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98" t="-23457" r="-81005" b="20043"/>
          <a:stretch/>
        </p:blipFill>
        <p:spPr bwMode="auto">
          <a:xfrm rot="8343981" flipH="1">
            <a:off x="2361397" y="763784"/>
            <a:ext cx="2084314" cy="29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98" t="-23457" r="-81005" b="20043"/>
          <a:stretch/>
        </p:blipFill>
        <p:spPr bwMode="auto">
          <a:xfrm rot="9831299" flipH="1">
            <a:off x="2442035" y="2989445"/>
            <a:ext cx="205850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309619" y="963885"/>
            <a:ext cx="2246157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+mn-lt"/>
              </a:rPr>
              <a:t>Condiciones de accesibilidad</a:t>
            </a:r>
            <a:r>
              <a:rPr lang="es-MX" sz="1400" dirty="0" smtClean="0">
                <a:latin typeface="+mn-lt"/>
              </a:rPr>
              <a:t>.  En dónde se puede acceder a los </a:t>
            </a:r>
            <a:r>
              <a:rPr lang="es-MX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productos elaborados a partir de proyectos de producción.</a:t>
            </a:r>
            <a:endParaRPr lang="es-MX" sz="1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4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578"/>
            <a:ext cx="1296000" cy="54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309618" y="2780928"/>
            <a:ext cx="2246158" cy="1600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+mn-lt"/>
              </a:rPr>
              <a:t>Fuentes institucionales.</a:t>
            </a:r>
            <a:r>
              <a:rPr lang="es-MX" sz="1400" dirty="0" smtClean="0">
                <a:latin typeface="+mn-lt"/>
              </a:rPr>
              <a:t> De dónde se obtiene la información de los </a:t>
            </a:r>
            <a:r>
              <a:rPr lang="es-MX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productos elaborados a partir de proyectos de integración o estadística derivada.</a:t>
            </a:r>
            <a:endParaRPr lang="es-MX" sz="1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851920" y="537321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FF0000"/>
                </a:solidFill>
                <a:latin typeface="+mn-lt"/>
              </a:rPr>
              <a:t>Imprimir reporte de captura como testigo de la información reportada</a:t>
            </a:r>
            <a:endParaRPr lang="es-MX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084167" y="5013176"/>
            <a:ext cx="2518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0070C0"/>
                </a:solidFill>
                <a:latin typeface="+mn-lt"/>
              </a:rPr>
              <a:t>Concluye el llenado de la información y pasa a proceso de revisión. Solo se abre el sistema con solicitud al Coordinador institucional o al INEGI.</a:t>
            </a:r>
            <a:endParaRPr lang="es-MX" sz="12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5925">
            <a:off x="4954280" y="5058740"/>
            <a:ext cx="371624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7" t="89196" r="16749" b="7899"/>
          <a:stretch/>
        </p:blipFill>
        <p:spPr bwMode="auto">
          <a:xfrm>
            <a:off x="2915816" y="4725144"/>
            <a:ext cx="5829190" cy="32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1458">
            <a:off x="3397034" y="4702306"/>
            <a:ext cx="684000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1288681" y="4942909"/>
            <a:ext cx="220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Salir de la sesión para posteriormente revisar o agregar información</a:t>
            </a:r>
            <a:endParaRPr lang="es-MX" sz="1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5" name="Picture 4" descr="Resultado de imagen para elipse rojo a mano icon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0688"/>
            <a:ext cx="1260000" cy="53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 curvada hacia arriba 2"/>
          <p:cNvSpPr/>
          <p:nvPr/>
        </p:nvSpPr>
        <p:spPr>
          <a:xfrm rot="16573145">
            <a:off x="8288116" y="5102242"/>
            <a:ext cx="828000" cy="396000"/>
          </a:xfrm>
          <a:prstGeom prst="curvedUpArrow">
            <a:avLst/>
          </a:prstGeom>
          <a:solidFill>
            <a:schemeClr val="accent3">
              <a:lumMod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458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94941"/>
            <a:ext cx="6669648" cy="455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 bwMode="auto">
          <a:xfrm>
            <a:off x="2535458" y="1026600"/>
            <a:ext cx="3516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defTabSz="913261" eaLnBrk="1" hangingPunct="1">
              <a:defRPr/>
            </a:pPr>
            <a:r>
              <a:rPr lang="es-ES" sz="1400" b="1" dirty="0">
                <a:solidFill>
                  <a:srgbClr val="E46C0A"/>
                </a:solidFill>
                <a:effectLst>
                  <a:outerShdw blurRad="127000" dist="63500" dir="2700000" algn="tl">
                    <a:srgbClr val="C0C0C0"/>
                  </a:outerShdw>
                </a:effectLst>
                <a:latin typeface="Helvetica" pitchFamily="34" charset="0"/>
                <a:cs typeface="Helvetica" pitchFamily="34" charset="0"/>
              </a:rPr>
              <a:t>Inventario Nacional de Estadística del Sector Público</a:t>
            </a:r>
            <a:endParaRPr lang="es-ES" sz="1400" dirty="0">
              <a:solidFill>
                <a:srgbClr val="E46C0A"/>
              </a:solidFill>
              <a:effectLst>
                <a:outerShdw blurRad="127000" dist="63500" dir="2700000" algn="tl">
                  <a:srgbClr val="C0C0C0"/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38 CuadroTexto"/>
          <p:cNvSpPr txBox="1"/>
          <p:nvPr/>
        </p:nvSpPr>
        <p:spPr>
          <a:xfrm>
            <a:off x="2411760" y="117793"/>
            <a:ext cx="662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rgbClr val="0070C0"/>
                </a:solidFill>
                <a:latin typeface="+mn-lt"/>
              </a:rPr>
              <a:t>Resultado</a:t>
            </a:r>
            <a:endParaRPr lang="es-MX" sz="2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98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>
          <a:xfrm rot="5400000">
            <a:off x="380298" y="3209704"/>
            <a:ext cx="2484000" cy="108000"/>
          </a:xfrm>
          <a:prstGeom prst="rect">
            <a:avLst/>
          </a:prstGeom>
          <a:gradFill flip="none" rotWithShape="1">
            <a:gsLst>
              <a:gs pos="26000">
                <a:schemeClr val="accent1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64328" y="1988840"/>
            <a:ext cx="5760000" cy="302735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363538" indent="-363538" algn="just" defTabSz="913591" eaLnBrk="1" hangingPunct="1">
              <a:spcAft>
                <a:spcPts val="1200"/>
              </a:spcAft>
              <a:buClr>
                <a:srgbClr val="1F497D">
                  <a:lumMod val="75000"/>
                </a:srgbClr>
              </a:buClr>
              <a:buSzPct val="135000"/>
              <a:defRPr/>
            </a:pPr>
            <a:r>
              <a:rPr lang="es-MX" sz="1800" b="1" dirty="0" smtClean="0">
                <a:effectLst>
                  <a:outerShdw blurRad="127000" dist="63500" dir="2700000" algn="tl" rotWithShape="0">
                    <a:schemeClr val="accent1">
                      <a:lumMod val="60000"/>
                      <a:lumOff val="40000"/>
                      <a:alpha val="40000"/>
                    </a:schemeClr>
                  </a:outerShdw>
                </a:effectLst>
                <a:latin typeface="Helvetica" pitchFamily="34" charset="0"/>
                <a:cs typeface="Helvetica" pitchFamily="34" charset="0"/>
              </a:rPr>
              <a:t>Sitio de Consulta de los RNIEG:</a:t>
            </a:r>
            <a:r>
              <a:rPr lang="es-MX" sz="1800" dirty="0" smtClean="0">
                <a:latin typeface="Helvetica" pitchFamily="34" charset="0"/>
                <a:cs typeface="Helvetica" pitchFamily="34" charset="0"/>
              </a:rPr>
              <a:t> </a:t>
            </a:r>
          </a:p>
          <a:p>
            <a:pPr algn="just" defTabSz="913591" eaLnBrk="1" hangingPunct="1">
              <a:spcAft>
                <a:spcPts val="1200"/>
              </a:spcAft>
              <a:buClr>
                <a:srgbClr val="1F497D">
                  <a:lumMod val="75000"/>
                </a:srgbClr>
              </a:buClr>
              <a:buSzPct val="135000"/>
              <a:defRPr/>
            </a:pPr>
            <a:r>
              <a:rPr lang="es-MX" sz="1800" dirty="0" smtClean="0">
                <a:latin typeface="Helvetica" pitchFamily="34" charset="0"/>
                <a:cs typeface="Helvetica" pitchFamily="34" charset="0"/>
              </a:rPr>
              <a:t>Permitirá la consulta </a:t>
            </a:r>
            <a:r>
              <a:rPr lang="es-MX" sz="1800" dirty="0">
                <a:latin typeface="Helvetica" pitchFamily="34" charset="0"/>
                <a:cs typeface="Helvetica" pitchFamily="34" charset="0"/>
              </a:rPr>
              <a:t>de la información estadística </a:t>
            </a:r>
            <a:r>
              <a:rPr lang="es-ES" sz="1800" dirty="0" smtClean="0">
                <a:latin typeface="Helvetica" pitchFamily="34" charset="0"/>
                <a:cs typeface="Helvetica" pitchFamily="34" charset="0"/>
              </a:rPr>
              <a:t>a </a:t>
            </a:r>
            <a:r>
              <a:rPr lang="es-ES" sz="1800" dirty="0">
                <a:latin typeface="Helvetica" pitchFamily="34" charset="0"/>
                <a:cs typeface="Helvetica" pitchFamily="34" charset="0"/>
              </a:rPr>
              <a:t>través de </a:t>
            </a:r>
            <a:r>
              <a:rPr lang="es-ES" sz="1800" dirty="0" smtClean="0">
                <a:latin typeface="Helvetica" pitchFamily="34" charset="0"/>
                <a:cs typeface="Helvetica" pitchFamily="34" charset="0"/>
              </a:rPr>
              <a:t>sus características básicas con la búsqueda dentro del inventario integrado</a:t>
            </a:r>
            <a:r>
              <a:rPr lang="es-MX" sz="1800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pPr algn="just" defTabSz="913591" hangingPunct="1">
              <a:spcAft>
                <a:spcPts val="1200"/>
              </a:spcAft>
              <a:buClr>
                <a:srgbClr val="1F497D">
                  <a:lumMod val="75000"/>
                </a:srgbClr>
              </a:buClr>
              <a:buSzPct val="135000"/>
              <a:defRPr/>
            </a:pPr>
            <a:r>
              <a:rPr lang="es-MX" sz="1800" dirty="0" smtClean="0">
                <a:latin typeface="Helvetica" pitchFamily="34" charset="0"/>
                <a:cs typeface="Helvetica" pitchFamily="34" charset="0"/>
              </a:rPr>
              <a:t>Contará con un </a:t>
            </a:r>
            <a:r>
              <a:rPr lang="es-MX" sz="1800" dirty="0">
                <a:latin typeface="Helvetica" pitchFamily="34" charset="0"/>
                <a:cs typeface="Helvetica" pitchFamily="34" charset="0"/>
              </a:rPr>
              <a:t>motor de búsqueda </a:t>
            </a:r>
            <a:r>
              <a:rPr lang="es-MX" sz="1800" dirty="0" smtClean="0">
                <a:latin typeface="Helvetica" pitchFamily="34" charset="0"/>
                <a:cs typeface="Helvetica" pitchFamily="34" charset="0"/>
              </a:rPr>
              <a:t>por </a:t>
            </a:r>
            <a:r>
              <a:rPr lang="es-MX" sz="1800" dirty="0">
                <a:latin typeface="Helvetica" pitchFamily="34" charset="0"/>
                <a:cs typeface="Helvetica" pitchFamily="34" charset="0"/>
              </a:rPr>
              <a:t>principales conceptos o palabras clave, </a:t>
            </a:r>
            <a:r>
              <a:rPr lang="es-MX" sz="1800" dirty="0" smtClean="0">
                <a:latin typeface="Helvetica" pitchFamily="34" charset="0"/>
                <a:cs typeface="Helvetica" pitchFamily="34" charset="0"/>
              </a:rPr>
              <a:t>el cual está </a:t>
            </a:r>
            <a:r>
              <a:rPr lang="es-MX" sz="1800" dirty="0">
                <a:latin typeface="Helvetica" pitchFamily="34" charset="0"/>
                <a:cs typeface="Helvetica" pitchFamily="34" charset="0"/>
              </a:rPr>
              <a:t>basado en software impulsado por el Banco Mundial en el contexto </a:t>
            </a:r>
            <a:r>
              <a:rPr lang="es-MX" sz="1800" dirty="0" smtClean="0">
                <a:latin typeface="Helvetica" pitchFamily="34" charset="0"/>
                <a:cs typeface="Helvetica" pitchFamily="34" charset="0"/>
              </a:rPr>
              <a:t>de la </a:t>
            </a:r>
            <a:r>
              <a:rPr lang="es-MX" sz="1800" dirty="0">
                <a:latin typeface="Helvetica" pitchFamily="34" charset="0"/>
                <a:cs typeface="Helvetica" pitchFamily="34" charset="0"/>
              </a:rPr>
              <a:t>Iniciativa de Documentación de Datos (DDI</a:t>
            </a:r>
            <a:r>
              <a:rPr lang="es-MX" sz="1800" dirty="0" smtClean="0">
                <a:latin typeface="Helvetica" pitchFamily="34" charset="0"/>
                <a:cs typeface="Helvetica" pitchFamily="34" charset="0"/>
              </a:rPr>
              <a:t>).</a:t>
            </a:r>
            <a:endParaRPr lang="es-MX" sz="1800" dirty="0">
              <a:latin typeface="Helvetica" pitchFamily="34" charset="0"/>
              <a:cs typeface="Helvetica" pitchFamily="34" charset="0"/>
            </a:endParaRPr>
          </a:p>
          <a:p>
            <a:pPr algn="just" defTabSz="913591" eaLnBrk="1" hangingPunct="1">
              <a:spcAft>
                <a:spcPts val="1200"/>
              </a:spcAft>
              <a:buClr>
                <a:srgbClr val="1F497D">
                  <a:lumMod val="75000"/>
                </a:srgbClr>
              </a:buClr>
              <a:buSzPct val="135000"/>
              <a:defRPr/>
            </a:pPr>
            <a:r>
              <a:rPr lang="es-MX" sz="1800" dirty="0" smtClean="0">
                <a:latin typeface="Helvetica" pitchFamily="34" charset="0"/>
                <a:cs typeface="Helvetica" pitchFamily="34" charset="0"/>
              </a:rPr>
              <a:t>. </a:t>
            </a:r>
            <a:endParaRPr lang="es-MX" sz="1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38 CuadroTexto"/>
          <p:cNvSpPr txBox="1"/>
          <p:nvPr/>
        </p:nvSpPr>
        <p:spPr>
          <a:xfrm>
            <a:off x="2411760" y="117793"/>
            <a:ext cx="662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 smtClean="0">
                <a:solidFill>
                  <a:srgbClr val="0070C0"/>
                </a:solidFill>
                <a:latin typeface="+mn-lt"/>
              </a:rPr>
              <a:t>Resultado</a:t>
            </a:r>
            <a:endParaRPr lang="es-MX" sz="2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2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Rectángulo"/>
          <p:cNvSpPr/>
          <p:nvPr/>
        </p:nvSpPr>
        <p:spPr>
          <a:xfrm>
            <a:off x="611559" y="1620982"/>
            <a:ext cx="7936695" cy="374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MX" sz="1800" dirty="0" smtClean="0">
                <a:latin typeface="Helvetica" panose="020B0504020202030204" pitchFamily="34" charset="0"/>
              </a:rPr>
              <a:t>El Sitio de captura de los RNIEG </a:t>
            </a:r>
            <a:r>
              <a:rPr lang="es-MX" sz="1800" dirty="0">
                <a:latin typeface="Helvetica" panose="020B0504020202030204" pitchFamily="34" charset="0"/>
              </a:rPr>
              <a:t>está disponible en </a:t>
            </a:r>
            <a:r>
              <a:rPr lang="es-MX" sz="1800" dirty="0">
                <a:latin typeface="Helvetica" panose="020B0504020202030204" pitchFamily="34" charset="0"/>
                <a:hlinkClick r:id="rId2"/>
              </a:rPr>
              <a:t>http://www.snieg.mx/RNIEG</a:t>
            </a:r>
            <a:r>
              <a:rPr lang="es-MX" sz="1800" dirty="0" smtClean="0">
                <a:latin typeface="Helvetica" panose="020B0504020202030204" pitchFamily="34" charset="0"/>
                <a:hlinkClick r:id="rId2"/>
              </a:rPr>
              <a:t>/</a:t>
            </a:r>
            <a:r>
              <a:rPr lang="es-MX" sz="1800" dirty="0" smtClean="0">
                <a:latin typeface="Helvetica" panose="020B0504020202030204" pitchFamily="34" charset="0"/>
              </a:rPr>
              <a:t> </a:t>
            </a:r>
          </a:p>
          <a:p>
            <a:pPr marL="285750" indent="-285750" algn="just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MX" sz="1800" dirty="0" smtClean="0">
                <a:latin typeface="Helvetica" panose="020B0504020202030204" pitchFamily="34" charset="0"/>
              </a:rPr>
              <a:t>Revisar los instructivos del REN y RNIG disponibles en la sección documentos relacionados del Sistema de Captura del RNIEG.</a:t>
            </a:r>
          </a:p>
          <a:p>
            <a:pPr marL="285750" indent="-285750" algn="just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MX" sz="1800" dirty="0">
                <a:latin typeface="Helvetica" panose="020B0504020202030204" pitchFamily="34" charset="0"/>
              </a:rPr>
              <a:t>Utilizar el formato para borrador para llenar previo a la captura.</a:t>
            </a:r>
          </a:p>
          <a:p>
            <a:pPr marL="285750" indent="-285750" algn="just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MX" sz="1800" dirty="0" smtClean="0">
                <a:latin typeface="Helvetica" panose="020B0504020202030204" pitchFamily="34" charset="0"/>
              </a:rPr>
              <a:t>Revisar los tutoriales.</a:t>
            </a:r>
          </a:p>
          <a:p>
            <a:pPr marL="285750" indent="-285750" algn="just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MX" sz="1800" dirty="0">
                <a:latin typeface="Helvetica" panose="020B0504020202030204" pitchFamily="34" charset="0"/>
              </a:rPr>
              <a:t>El INEGI proporcionará apoyo en el manejo del Sistema de captura.</a:t>
            </a:r>
          </a:p>
          <a:p>
            <a:pPr marL="285750" indent="-285750" algn="just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MX" sz="1800" dirty="0" smtClean="0">
                <a:latin typeface="Helvetica" panose="020B0504020202030204" pitchFamily="34" charset="0"/>
              </a:rPr>
              <a:t>La dirección </a:t>
            </a:r>
            <a:r>
              <a:rPr lang="es-MX" sz="1800" dirty="0">
                <a:latin typeface="Helvetica" panose="020B0504020202030204" pitchFamily="34" charset="0"/>
                <a:hlinkClick r:id="rId3"/>
              </a:rPr>
              <a:t>http://ceieg.veracruz.gob.mx/</a:t>
            </a:r>
            <a:r>
              <a:rPr lang="es-MX" sz="1800" dirty="0">
                <a:latin typeface="Helvetica" panose="020B0504020202030204" pitchFamily="34" charset="0"/>
              </a:rPr>
              <a:t>  </a:t>
            </a:r>
            <a:r>
              <a:rPr lang="es-MX" sz="1800" dirty="0" smtClean="0">
                <a:latin typeface="Helvetica" panose="020B0504020202030204" pitchFamily="34" charset="0"/>
              </a:rPr>
              <a:t>contiene material de apoyo.</a:t>
            </a:r>
          </a:p>
        </p:txBody>
      </p:sp>
      <p:sp>
        <p:nvSpPr>
          <p:cNvPr id="3" name="11 CuadroTexto"/>
          <p:cNvSpPr txBox="1"/>
          <p:nvPr/>
        </p:nvSpPr>
        <p:spPr>
          <a:xfrm>
            <a:off x="2339752" y="138698"/>
            <a:ext cx="66518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500" b="1" dirty="0" smtClean="0">
                <a:solidFill>
                  <a:srgbClr val="0070C0"/>
                </a:solidFill>
                <a:latin typeface="+mn-lt"/>
              </a:rPr>
              <a:t>Recomendaciones Generales</a:t>
            </a:r>
            <a:endParaRPr lang="es-MX" sz="25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90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98030"/>
              </p:ext>
            </p:extLst>
          </p:nvPr>
        </p:nvGraphicFramePr>
        <p:xfrm>
          <a:off x="395536" y="1340768"/>
          <a:ext cx="8310817" cy="2911952"/>
        </p:xfrm>
        <a:graphic>
          <a:graphicData uri="http://schemas.openxmlformats.org/drawingml/2006/table">
            <a:tbl>
              <a:tblPr/>
              <a:tblGrid>
                <a:gridCol w="84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8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42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86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1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86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128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753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84760">
                <a:tc gridSpan="12">
                  <a:txBody>
                    <a:bodyPr/>
                    <a:lstStyle/>
                    <a:p>
                      <a:pPr algn="ctr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878" marR="8878" marT="8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80"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Resumen con respecto al llenado del instrumento de captación</a:t>
                      </a:r>
                    </a:p>
                  </a:txBody>
                  <a:tcPr marL="8878" marR="8878" marT="8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980"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Gobierno del Estado de Veracruz</a:t>
                      </a:r>
                    </a:p>
                  </a:txBody>
                  <a:tcPr marL="8878" marR="8878" marT="8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980"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Enero de 2019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Helvetica" panose="020B0504020202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878" marR="8878" marT="8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760">
                <a:tc>
                  <a:txBody>
                    <a:bodyPr/>
                    <a:lstStyle/>
                    <a:p>
                      <a:pPr algn="l" fontAlgn="t"/>
                      <a:endParaRPr lang="es-MX" sz="700" b="1" i="0" u="none" strike="noStrike">
                        <a:solidFill>
                          <a:srgbClr val="000000"/>
                        </a:solidFill>
                        <a:latin typeface="Helvetica" panose="020B0504020202030204" pitchFamily="34" charset="0"/>
                      </a:endParaRPr>
                    </a:p>
                  </a:txBody>
                  <a:tcPr marL="8878" marR="8878" marT="8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s-MX" sz="700" b="1" i="0" u="none" strike="noStrike">
                        <a:solidFill>
                          <a:srgbClr val="000000"/>
                        </a:solidFill>
                        <a:latin typeface="Helvetica" panose="020B0504020202030204" pitchFamily="34" charset="0"/>
                      </a:endParaRPr>
                    </a:p>
                  </a:txBody>
                  <a:tcPr marL="8878" marR="8878" marT="8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s-MX" sz="700" b="1" i="0" u="none" strike="noStrike">
                        <a:solidFill>
                          <a:srgbClr val="000000"/>
                        </a:solidFill>
                        <a:latin typeface="Helvetica" panose="020B0504020202030204" pitchFamily="34" charset="0"/>
                      </a:endParaRPr>
                    </a:p>
                  </a:txBody>
                  <a:tcPr marL="8878" marR="8878" marT="8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s-MX" sz="700" b="1" i="0" u="none" strike="noStrike" dirty="0">
                        <a:solidFill>
                          <a:srgbClr val="000000"/>
                        </a:solidFill>
                        <a:latin typeface="Helvetica" panose="020B0504020202030204" pitchFamily="34" charset="0"/>
                      </a:endParaRPr>
                    </a:p>
                  </a:txBody>
                  <a:tcPr marL="8878" marR="8878" marT="8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s-MX" sz="700" b="1" i="0" u="none" strike="noStrike" dirty="0">
                        <a:solidFill>
                          <a:srgbClr val="000000"/>
                        </a:solidFill>
                        <a:latin typeface="Helvetica" panose="020B0504020202030204" pitchFamily="34" charset="0"/>
                      </a:endParaRPr>
                    </a:p>
                  </a:txBody>
                  <a:tcPr marL="8878" marR="8878" marT="8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s-MX" sz="700" b="1" i="0" u="none" strike="noStrike" dirty="0">
                        <a:solidFill>
                          <a:srgbClr val="000000"/>
                        </a:solidFill>
                        <a:latin typeface="Helvetica" panose="020B0504020202030204" pitchFamily="34" charset="0"/>
                      </a:endParaRPr>
                    </a:p>
                  </a:txBody>
                  <a:tcPr marL="8878" marR="8878" marT="8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MX" sz="700" b="1" i="0" u="none" strike="noStrike" dirty="0">
                        <a:solidFill>
                          <a:srgbClr val="000000"/>
                        </a:solidFill>
                        <a:latin typeface="Helvetica" panose="020B0504020202030204" pitchFamily="34" charset="0"/>
                      </a:endParaRPr>
                    </a:p>
                  </a:txBody>
                  <a:tcPr marL="8878" marR="8878" marT="8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MX" sz="700" b="1" i="0" u="none" strike="noStrike">
                        <a:solidFill>
                          <a:srgbClr val="000000"/>
                        </a:solidFill>
                        <a:latin typeface="Helvetica" panose="020B0504020202030204" pitchFamily="34" charset="0"/>
                      </a:endParaRPr>
                    </a:p>
                  </a:txBody>
                  <a:tcPr marL="8878" marR="8878" marT="8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Total de </a:t>
                      </a:r>
                      <a:r>
                        <a:rPr lang="es-MX" sz="1200" b="1" i="0" u="none" strike="noStrike" dirty="0" err="1">
                          <a:solidFill>
                            <a:schemeClr val="bg1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UAFE´s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Helvetica" panose="020B0504020202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Estatus</a:t>
                      </a:r>
                    </a:p>
                  </a:txBody>
                  <a:tcPr marL="8878" marR="8878" marT="887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Total proyectos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Total productos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39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Sin iniciar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En proceso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FFFF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Con información completa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FFFF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Concluidos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FFFF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Publicados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FFFF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3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chemeClr val="tx1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118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latin typeface="Helvetica" panose="020B0504020202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chemeClr val="tx1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latin typeface="Helvetica" panose="020B0504020202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chemeClr val="tx1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latin typeface="Helvetica" panose="020B0504020202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chemeClr val="tx1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61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latin typeface="Helvetica" panose="020B0504020202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chemeClr val="tx1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latin typeface="Helvetica" panose="020B0504020202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chemeClr val="tx1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latin typeface="Helvetica" panose="020B0504020202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chemeClr val="tx1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latin typeface="Helvetica" panose="020B0504020202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chemeClr val="tx1"/>
                          </a:solidFill>
                          <a:latin typeface="Helvetica" panose="020B0504020202030204" pitchFamily="34" charset="0"/>
                          <a:ea typeface="Verdana" pitchFamily="34" charset="0"/>
                          <a:cs typeface="Verdana" pitchFamily="34" charset="0"/>
                        </a:rPr>
                        <a:t>258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latin typeface="Helvetica" panose="020B0504020202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921951"/>
              </p:ext>
            </p:extLst>
          </p:nvPr>
        </p:nvGraphicFramePr>
        <p:xfrm>
          <a:off x="463138" y="1920611"/>
          <a:ext cx="8324602" cy="3325710"/>
        </p:xfrm>
        <a:graphic>
          <a:graphicData uri="http://schemas.openxmlformats.org/drawingml/2006/table">
            <a:tbl>
              <a:tblPr/>
              <a:tblGrid>
                <a:gridCol w="482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0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3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Helvetica" panose="020B0504020202030204" pitchFamily="34" charset="0"/>
                        </a:rPr>
                        <a:t>Status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Helvetica" panose="020B0504020202030204" pitchFamily="34" charset="0"/>
                        </a:rPr>
                        <a:t>Descripción</a:t>
                      </a:r>
                    </a:p>
                  </a:txBody>
                  <a:tcPr marL="74543" marR="8283" marT="8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sng" strike="noStrike" dirty="0">
                          <a:solidFill>
                            <a:srgbClr val="000000"/>
                          </a:solidFill>
                          <a:latin typeface="Helvetica" panose="020B0504020202030204" pitchFamily="34" charset="0"/>
                          <a:hlinkClick r:id="rId2" action="ppaction://hlinkfile"/>
                        </a:rPr>
                        <a:t>SI</a:t>
                      </a:r>
                      <a:endParaRPr lang="es-MX" sz="1200" b="0" i="0" u="sng" strike="noStrike" dirty="0">
                        <a:solidFill>
                          <a:srgbClr val="000000"/>
                        </a:solidFill>
                        <a:latin typeface="Helvetica" panose="020B0504020202030204" pitchFamily="34" charset="0"/>
                      </a:endParaRPr>
                    </a:p>
                  </a:txBody>
                  <a:tcPr marL="7454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Helvetica" panose="020B0504020202030204" pitchFamily="34" charset="0"/>
                        </a:rPr>
                        <a:t>Sin iniciar</a:t>
                      </a:r>
                    </a:p>
                  </a:txBody>
                  <a:tcPr marL="7454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Helvetica" panose="020B0504020202030204" pitchFamily="34" charset="0"/>
                        </a:rPr>
                        <a:t>Se ha dado de alta a la UAFE pero el informante no ha entrado al sistema de captura</a:t>
                      </a:r>
                    </a:p>
                  </a:txBody>
                  <a:tcPr marL="7454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9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sng" strike="noStrike" dirty="0">
                          <a:solidFill>
                            <a:srgbClr val="000000"/>
                          </a:solidFill>
                          <a:latin typeface="Helvetica" panose="020B0504020202030204" pitchFamily="34" charset="0"/>
                          <a:hlinkClick r:id="rId2" action="ppaction://hlinkfile"/>
                        </a:rPr>
                        <a:t>EP</a:t>
                      </a:r>
                      <a:endParaRPr lang="es-MX" sz="1200" b="0" i="0" u="sng" strike="noStrike" dirty="0">
                        <a:solidFill>
                          <a:srgbClr val="000000"/>
                        </a:solidFill>
                        <a:latin typeface="Helvetica" panose="020B0504020202030204" pitchFamily="34" charset="0"/>
                      </a:endParaRPr>
                    </a:p>
                  </a:txBody>
                  <a:tcPr marL="7454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Helvetica" panose="020B0504020202030204" pitchFamily="34" charset="0"/>
                        </a:rPr>
                        <a:t>En proceso</a:t>
                      </a:r>
                    </a:p>
                  </a:txBody>
                  <a:tcPr marL="7454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Helvetica" panose="020B0504020202030204" pitchFamily="34" charset="0"/>
                        </a:rPr>
                        <a:t>Se ha proporcionado información, pero el sistema de captura registra que faltan conceptos por contestar</a:t>
                      </a:r>
                    </a:p>
                  </a:txBody>
                  <a:tcPr marL="7454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8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sng" strike="noStrike" dirty="0">
                          <a:solidFill>
                            <a:srgbClr val="000000"/>
                          </a:solidFill>
                          <a:latin typeface="Helvetica" panose="020B0504020202030204" pitchFamily="34" charset="0"/>
                          <a:hlinkClick r:id="rId2" action="ppaction://hlinkfile"/>
                        </a:rPr>
                        <a:t>IC</a:t>
                      </a:r>
                      <a:endParaRPr lang="es-MX" sz="1200" b="0" i="0" u="sng" strike="noStrike" dirty="0">
                        <a:solidFill>
                          <a:srgbClr val="000000"/>
                        </a:solidFill>
                        <a:latin typeface="Helvetica" panose="020B0504020202030204" pitchFamily="34" charset="0"/>
                      </a:endParaRPr>
                    </a:p>
                  </a:txBody>
                  <a:tcPr marL="7454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Helvetica" panose="020B0504020202030204" pitchFamily="34" charset="0"/>
                        </a:rPr>
                        <a:t>Información completa</a:t>
                      </a:r>
                    </a:p>
                  </a:txBody>
                  <a:tcPr marL="7454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Helvetica" panose="020B0504020202030204" pitchFamily="34" charset="0"/>
                        </a:rPr>
                        <a:t>Se ha completado la aportación de información de los proyectos registrados (aparece el botón Finalizar); el cuestionario aún se encuentra habilitado para seguir incorporando información o modificarla.</a:t>
                      </a:r>
                    </a:p>
                  </a:txBody>
                  <a:tcPr marL="7454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sng" strike="noStrike" dirty="0">
                          <a:solidFill>
                            <a:srgbClr val="000000"/>
                          </a:solidFill>
                          <a:latin typeface="Helvetica" panose="020B0504020202030204" pitchFamily="34" charset="0"/>
                          <a:hlinkClick r:id="rId2" action="ppaction://hlinkfile"/>
                        </a:rPr>
                        <a:t>C</a:t>
                      </a:r>
                      <a:endParaRPr lang="es-MX" sz="1200" b="0" i="0" u="sng" strike="noStrike" dirty="0">
                        <a:solidFill>
                          <a:srgbClr val="000000"/>
                        </a:solidFill>
                        <a:latin typeface="Helvetica" panose="020B0504020202030204" pitchFamily="34" charset="0"/>
                      </a:endParaRPr>
                    </a:p>
                  </a:txBody>
                  <a:tcPr marL="7454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Helvetica" panose="020B0504020202030204" pitchFamily="34" charset="0"/>
                        </a:rPr>
                        <a:t>Concluido</a:t>
                      </a:r>
                    </a:p>
                  </a:txBody>
                  <a:tcPr marL="7454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Helvetica" panose="020B0504020202030204" pitchFamily="34" charset="0"/>
                        </a:rPr>
                        <a:t>Se ha aplicado el botón "Finalizar", por lo que la información pasa a revisión.</a:t>
                      </a:r>
                    </a:p>
                  </a:txBody>
                  <a:tcPr marL="7454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530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sng" strike="noStrike" dirty="0">
                          <a:solidFill>
                            <a:srgbClr val="000000"/>
                          </a:solidFill>
                          <a:latin typeface="Helvetica" panose="020B0504020202030204" pitchFamily="34" charset="0"/>
                          <a:hlinkClick r:id="rId2" action="ppaction://hlinkfile"/>
                        </a:rPr>
                        <a:t>P</a:t>
                      </a:r>
                      <a:endParaRPr lang="es-MX" sz="1200" b="0" i="0" u="sng" strike="noStrike" dirty="0">
                        <a:solidFill>
                          <a:srgbClr val="000000"/>
                        </a:solidFill>
                        <a:latin typeface="Helvetica" panose="020B0504020202030204" pitchFamily="34" charset="0"/>
                      </a:endParaRPr>
                    </a:p>
                  </a:txBody>
                  <a:tcPr marL="7454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Helvetica" panose="020B0504020202030204" pitchFamily="34" charset="0"/>
                        </a:rPr>
                        <a:t>Publicada</a:t>
                      </a:r>
                    </a:p>
                  </a:txBody>
                  <a:tcPr marL="7454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Helvetica" panose="020B0504020202030204" pitchFamily="34" charset="0"/>
                        </a:rPr>
                        <a:t>La información ha sido revisada y ha cumplido con los criterios de validación del REN (incluye la información que se envió 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Helvetica" panose="020B0504020202030204" pitchFamily="34" charset="0"/>
                        </a:rPr>
                        <a:t>reconsulta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Helvetica" panose="020B0504020202030204" pitchFamily="34" charset="0"/>
                        </a:rPr>
                        <a:t>y ha sido ajustada o justificada), por lo que se procedió a publicarla en el sitio de consulta del Inventario Nacional de Estadística del Sector Público)</a:t>
                      </a:r>
                    </a:p>
                  </a:txBody>
                  <a:tcPr marL="7454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98793" y="1174431"/>
            <a:ext cx="8640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s-MX" sz="1800" b="1" dirty="0" smtClean="0">
                <a:solidFill>
                  <a:srgbClr val="000000"/>
                </a:solidFill>
                <a:latin typeface="Helvetica" panose="020B0504020202030204" pitchFamily="34" charset="0"/>
              </a:rPr>
              <a:t>Situación con respecto al llenado del instrumento de captación </a:t>
            </a:r>
          </a:p>
          <a:p>
            <a:pPr algn="ctr" fontAlgn="t"/>
            <a:r>
              <a:rPr lang="es-MX" sz="1800" b="1" dirty="0" smtClean="0">
                <a:solidFill>
                  <a:srgbClr val="000000"/>
                </a:solidFill>
                <a:latin typeface="Helvetica" panose="020B0504020202030204" pitchFamily="34" charset="0"/>
              </a:rPr>
              <a:t>Status Descripción</a:t>
            </a:r>
            <a:endParaRPr lang="es-MX" sz="1800" b="1" dirty="0">
              <a:solidFill>
                <a:srgbClr val="000000"/>
              </a:solidFill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0622" y="887102"/>
            <a:ext cx="514756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200" b="1" dirty="0" smtClean="0">
              <a:latin typeface="+mn-lt"/>
            </a:endParaRPr>
          </a:p>
          <a:p>
            <a:pPr algn="l"/>
            <a:r>
              <a:rPr lang="es-MX" sz="1800" b="1" dirty="0" smtClean="0">
                <a:latin typeface="+mn-lt"/>
              </a:rPr>
              <a:t>Contactos para solicitar apoyo y/o asesoría:</a:t>
            </a:r>
          </a:p>
          <a:p>
            <a:pPr algn="l"/>
            <a:endParaRPr lang="es-MX" sz="1200" dirty="0" smtClean="0">
              <a:latin typeface="+mn-lt"/>
            </a:endParaRPr>
          </a:p>
          <a:p>
            <a:pPr algn="l"/>
            <a:r>
              <a:rPr lang="es-MX" sz="1600" dirty="0" smtClean="0">
                <a:latin typeface="+mn-lt"/>
              </a:rPr>
              <a:t>Biol. J. Griselda Sosa Andrade</a:t>
            </a:r>
          </a:p>
          <a:p>
            <a:pPr algn="l"/>
            <a:r>
              <a:rPr lang="es-MX" sz="1600" dirty="0" smtClean="0">
                <a:latin typeface="+mn-lt"/>
              </a:rPr>
              <a:t>Subdirectora Estatal de Estadística</a:t>
            </a:r>
          </a:p>
          <a:p>
            <a:pPr algn="l"/>
            <a:r>
              <a:rPr lang="es-MX" sz="1600" dirty="0" smtClean="0">
                <a:latin typeface="+mn-lt"/>
              </a:rPr>
              <a:t>Correo: </a:t>
            </a:r>
            <a:r>
              <a:rPr lang="es-MX" sz="1600" dirty="0" smtClean="0">
                <a:latin typeface="+mn-lt"/>
                <a:hlinkClick r:id="rId2"/>
              </a:rPr>
              <a:t>griselda</a:t>
            </a:r>
            <a:r>
              <a:rPr lang="es-MX" sz="1600" u="sng" dirty="0" smtClean="0">
                <a:latin typeface="+mn-lt"/>
                <a:hlinkClick r:id="rId2"/>
              </a:rPr>
              <a:t>.sosa@inegi.org.mx</a:t>
            </a:r>
            <a:endParaRPr lang="es-MX" sz="1600" u="sng" dirty="0" smtClean="0">
              <a:latin typeface="+mn-lt"/>
            </a:endParaRPr>
          </a:p>
          <a:p>
            <a:pPr algn="l"/>
            <a:endParaRPr lang="es-MX" sz="1600" dirty="0" smtClean="0">
              <a:latin typeface="+mn-lt"/>
            </a:endParaRPr>
          </a:p>
          <a:p>
            <a:pPr algn="l"/>
            <a:endParaRPr lang="es-MX" sz="1600" dirty="0">
              <a:latin typeface="+mn-lt"/>
            </a:endParaRPr>
          </a:p>
          <a:p>
            <a:pPr algn="l"/>
            <a:r>
              <a:rPr lang="es-MX" sz="1600" dirty="0" smtClean="0">
                <a:latin typeface="+mn-lt"/>
              </a:rPr>
              <a:t>Lic. Cristino Quiñones Landa</a:t>
            </a:r>
          </a:p>
          <a:p>
            <a:pPr algn="l"/>
            <a:r>
              <a:rPr lang="es-MX" sz="1600" dirty="0" smtClean="0">
                <a:latin typeface="+mn-lt"/>
              </a:rPr>
              <a:t>Responsable del Área de Análisis</a:t>
            </a:r>
          </a:p>
          <a:p>
            <a:pPr algn="l"/>
            <a:r>
              <a:rPr lang="es-MX" sz="1600" dirty="0" smtClean="0">
                <a:latin typeface="+mn-lt"/>
              </a:rPr>
              <a:t>Correo: </a:t>
            </a:r>
            <a:r>
              <a:rPr lang="es-MX" sz="1600" dirty="0" smtClean="0">
                <a:latin typeface="+mn-lt"/>
                <a:hlinkClick r:id="rId3"/>
              </a:rPr>
              <a:t>cristino.quinones@inegi.org.mx</a:t>
            </a:r>
            <a:endParaRPr lang="es-MX" sz="1600" dirty="0" smtClean="0">
              <a:latin typeface="+mn-lt"/>
            </a:endParaRPr>
          </a:p>
          <a:p>
            <a:pPr algn="l"/>
            <a:endParaRPr lang="es-MX" sz="1600" dirty="0" smtClean="0">
              <a:latin typeface="+mn-lt"/>
            </a:endParaRPr>
          </a:p>
          <a:p>
            <a:pPr algn="l"/>
            <a:endParaRPr lang="es-MX" sz="1600" dirty="0">
              <a:latin typeface="+mn-lt"/>
            </a:endParaRPr>
          </a:p>
          <a:p>
            <a:pPr algn="l"/>
            <a:r>
              <a:rPr lang="es-MX" sz="1600" dirty="0" smtClean="0">
                <a:latin typeface="+mn-lt"/>
              </a:rPr>
              <a:t>Ing. Héctor García Jiménez</a:t>
            </a:r>
          </a:p>
          <a:p>
            <a:pPr algn="l"/>
            <a:r>
              <a:rPr lang="es-MX" sz="1600" dirty="0" smtClean="0">
                <a:latin typeface="+mn-lt"/>
              </a:rPr>
              <a:t>Enlace de Operación</a:t>
            </a:r>
          </a:p>
          <a:p>
            <a:pPr algn="l"/>
            <a:r>
              <a:rPr lang="es-MX" sz="1600" dirty="0" smtClean="0">
                <a:latin typeface="+mn-lt"/>
              </a:rPr>
              <a:t>Correo: </a:t>
            </a:r>
            <a:r>
              <a:rPr lang="es-MX" sz="1600" dirty="0" smtClean="0">
                <a:latin typeface="+mn-lt"/>
                <a:hlinkClick r:id="rId4"/>
              </a:rPr>
              <a:t>hector.garcia@inegi.org.mx</a:t>
            </a:r>
            <a:endParaRPr lang="es-MX" sz="1600" dirty="0" smtClean="0">
              <a:latin typeface="+mn-lt"/>
            </a:endParaRPr>
          </a:p>
          <a:p>
            <a:pPr algn="l"/>
            <a:endParaRPr lang="es-MX" sz="1600" dirty="0">
              <a:latin typeface="+mn-lt"/>
            </a:endParaRPr>
          </a:p>
          <a:p>
            <a:pPr algn="l"/>
            <a:endParaRPr lang="es-MX" sz="1600" dirty="0" smtClean="0">
              <a:latin typeface="+mn-lt"/>
            </a:endParaRPr>
          </a:p>
          <a:p>
            <a:pPr algn="l"/>
            <a:r>
              <a:rPr lang="es-MX" sz="1600" dirty="0" smtClean="0">
                <a:latin typeface="+mn-lt"/>
              </a:rPr>
              <a:t>Teléfono: (228) 8 41 84 53</a:t>
            </a:r>
          </a:p>
          <a:p>
            <a:pPr algn="l"/>
            <a:r>
              <a:rPr lang="es-MX" sz="1600" dirty="0" smtClean="0">
                <a:latin typeface="+mn-lt"/>
              </a:rPr>
              <a:t>Extensión: 8483 </a:t>
            </a:r>
          </a:p>
          <a:p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1256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Elipse"/>
          <p:cNvSpPr/>
          <p:nvPr/>
        </p:nvSpPr>
        <p:spPr>
          <a:xfrm>
            <a:off x="1949470" y="4077073"/>
            <a:ext cx="1128941" cy="1128941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31 Elipse"/>
          <p:cNvSpPr/>
          <p:nvPr/>
        </p:nvSpPr>
        <p:spPr>
          <a:xfrm>
            <a:off x="5940154" y="1844825"/>
            <a:ext cx="1064134" cy="1128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Elipse"/>
          <p:cNvSpPr/>
          <p:nvPr/>
        </p:nvSpPr>
        <p:spPr>
          <a:xfrm>
            <a:off x="2002899" y="1916832"/>
            <a:ext cx="1128941" cy="112894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15 CuadroTexto"/>
          <p:cNvSpPr txBox="1"/>
          <p:nvPr/>
        </p:nvSpPr>
        <p:spPr>
          <a:xfrm>
            <a:off x="5436096" y="138698"/>
            <a:ext cx="35283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500" b="1" dirty="0" smtClean="0">
                <a:solidFill>
                  <a:srgbClr val="0070C0"/>
                </a:solidFill>
                <a:latin typeface="+mn-lt"/>
              </a:rPr>
              <a:t>Utilidad de los RNIEG</a:t>
            </a:r>
            <a:endParaRPr lang="es-MX" sz="25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t="26111" r="57577" b="13732"/>
          <a:stretch/>
        </p:blipFill>
        <p:spPr bwMode="auto">
          <a:xfrm>
            <a:off x="3786930" y="2421296"/>
            <a:ext cx="1555578" cy="156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103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013" b="97165" l="77151" r="97824">
                        <a14:foregroundMark x1="80020" y1="78299" x2="95252" y2="78299"/>
                        <a14:foregroundMark x1="89614" y1="87390" x2="89614" y2="87390"/>
                        <a14:foregroundMark x1="82987" y1="85728" x2="92285" y2="85435"/>
                        <a14:foregroundMark x1="83383" y1="86119" x2="83383" y2="90029"/>
                        <a14:foregroundMark x1="83383" y1="90029" x2="92285" y2="89052"/>
                        <a14:foregroundMark x1="92285" y1="89052" x2="92285" y2="85435"/>
                        <a14:foregroundMark x1="83383" y1="87097" x2="83383" y2="87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70" t="75694" b="5000"/>
          <a:stretch/>
        </p:blipFill>
        <p:spPr>
          <a:xfrm>
            <a:off x="2218924" y="2095550"/>
            <a:ext cx="746510" cy="683474"/>
          </a:xfrm>
          <a:prstGeom prst="rect">
            <a:avLst/>
          </a:prstGeom>
        </p:spPr>
      </p:pic>
      <p:pic>
        <p:nvPicPr>
          <p:cNvPr id="1035" name="1034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7224" b="93744" l="28487" r="46093">
                        <a14:foregroundMark x1="35213" y1="85435" x2="39367" y2="84848"/>
                        <a14:foregroundMark x1="39367" y1="84848" x2="39367" y2="86510"/>
                        <a14:foregroundMark x1="39565" y1="86706" x2="36795" y2="87097"/>
                        <a14:foregroundMark x1="35905" y1="87683" x2="34718" y2="85826"/>
                        <a14:foregroundMark x1="35509" y1="85044" x2="36696" y2="84555"/>
                        <a14:foregroundMark x1="32740" y1="81232" x2="35410" y2="80938"/>
                        <a14:foregroundMark x1="32740" y1="83089" x2="35509" y2="82893"/>
                        <a14:foregroundMark x1="33037" y1="84457" x2="33729" y2="84457"/>
                        <a14:foregroundMark x1="32839" y1="86804" x2="33729" y2="86510"/>
                        <a14:foregroundMark x1="33136" y1="88465" x2="34520" y2="88368"/>
                        <a14:foregroundMark x1="40851" y1="88368" x2="41840" y2="88368"/>
                        <a14:foregroundMark x1="41147" y1="86413" x2="41741" y2="86510"/>
                        <a14:foregroundMark x1="40851" y1="84848" x2="41543" y2="84751"/>
                        <a14:foregroundMark x1="42829" y1="78201" x2="45104" y2="78983"/>
                        <a14:foregroundMark x1="40257" y1="77615" x2="45203" y2="81623"/>
                        <a14:foregroundMark x1="45203" y1="81623" x2="45796" y2="78495"/>
                        <a14:backgroundMark x1="30465" y1="78592" x2="30465" y2="78592"/>
                        <a14:backgroundMark x1="29377" y1="80547" x2="29377" y2="80547"/>
                        <a14:backgroundMark x1="29773" y1="90127" x2="29773" y2="90127"/>
                        <a14:backgroundMark x1="33037" y1="80938" x2="34916" y2="80743"/>
                        <a14:backgroundMark x1="33037" y1="82893" x2="35410" y2="82796"/>
                        <a14:backgroundMark x1="36795" y1="81134" x2="37389" y2="81134"/>
                        <a14:backgroundMark x1="35213" y1="85239" x2="39070" y2="86119"/>
                        <a14:backgroundMark x1="35410" y1="85142" x2="35213" y2="86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33" t="75278" r="52249" b="5139"/>
          <a:stretch/>
        </p:blipFill>
        <p:spPr>
          <a:xfrm>
            <a:off x="2182870" y="4308963"/>
            <a:ext cx="622346" cy="605126"/>
          </a:xfrm>
          <a:prstGeom prst="rect">
            <a:avLst/>
          </a:prstGeom>
        </p:spPr>
      </p:pic>
      <p:sp>
        <p:nvSpPr>
          <p:cNvPr id="24" name="23 Elipse"/>
          <p:cNvSpPr/>
          <p:nvPr/>
        </p:nvSpPr>
        <p:spPr>
          <a:xfrm>
            <a:off x="3635896" y="692697"/>
            <a:ext cx="1064134" cy="11289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" name="39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99" b="19003" l="29692" r="44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09" t="1673" r="53359" b="79072"/>
          <a:stretch/>
        </p:blipFill>
        <p:spPr>
          <a:xfrm>
            <a:off x="3855359" y="866958"/>
            <a:ext cx="659084" cy="683611"/>
          </a:xfrm>
          <a:prstGeom prst="rect">
            <a:avLst/>
          </a:prstGeom>
        </p:spPr>
      </p:pic>
      <p:sp>
        <p:nvSpPr>
          <p:cNvPr id="27" name="26 Elipse"/>
          <p:cNvSpPr/>
          <p:nvPr/>
        </p:nvSpPr>
        <p:spPr>
          <a:xfrm>
            <a:off x="5740114" y="3645024"/>
            <a:ext cx="1064134" cy="112894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33" name="1032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342" b="67351" l="80415" r="95351">
                        <a14:foregroundMark x1="84075" y1="53372" x2="92087" y2="53275"/>
                        <a14:foregroundMark x1="92087" y1="53275" x2="92186" y2="62463"/>
                        <a14:foregroundMark x1="92087" y1="62561" x2="84372" y2="62659"/>
                        <a14:foregroundMark x1="84372" y1="62659" x2="84075" y2="53372"/>
                        <a14:foregroundMark x1="88823" y1="53959" x2="88823" y2="53959"/>
                        <a14:foregroundMark x1="90504" y1="56012" x2="90504" y2="56012"/>
                        <a14:foregroundMark x1="89021" y1="54350" x2="90702" y2="56012"/>
                        <a14:foregroundMark x1="90109" y1="56305" x2="85460" y2="60215"/>
                        <a14:foregroundMark x1="86647" y1="59629" x2="91395" y2="61779"/>
                        <a14:foregroundMark x1="86845" y1="55523" x2="89120" y2="56696"/>
                        <a14:foregroundMark x1="86746" y1="66764" x2="86647" y2="62659"/>
                        <a14:foregroundMark x1="87043" y1="63636" x2="89713" y2="63636"/>
                        <a14:foregroundMark x1="85460" y1="54057" x2="88427" y2="54252"/>
                        <a14:foregroundMark x1="85163" y1="61193" x2="90702" y2="61779"/>
                        <a14:foregroundMark x1="82295" y1="64614" x2="93769" y2="67058"/>
                        <a14:foregroundMark x1="91691" y1="56696" x2="89713" y2="60606"/>
                        <a14:foregroundMark x1="84669" y1="55230" x2="88328" y2="56207"/>
                        <a14:backgroundMark x1="81800" y1="56012" x2="82394" y2="64614"/>
                        <a14:backgroundMark x1="83185" y1="66471" x2="85163" y2="66764"/>
                        <a14:backgroundMark x1="81998" y1="65298" x2="85658" y2="65885"/>
                        <a14:backgroundMark x1="90999" y1="66764" x2="93769" y2="64907"/>
                        <a14:backgroundMark x1="93373" y1="54936" x2="94362" y2="63930"/>
                        <a14:backgroundMark x1="93670" y1="66080" x2="91098" y2="66764"/>
                        <a14:backgroundMark x1="90307" y1="65885" x2="91395" y2="66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57" t="50000" r="2692" b="30684"/>
          <a:stretch/>
        </p:blipFill>
        <p:spPr>
          <a:xfrm>
            <a:off x="6218494" y="2109576"/>
            <a:ext cx="550775" cy="584251"/>
          </a:xfrm>
          <a:prstGeom prst="rect">
            <a:avLst/>
          </a:prstGeom>
        </p:spPr>
      </p:pic>
      <p:pic>
        <p:nvPicPr>
          <p:cNvPr id="1034" name="1033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3" b="22092" l="1879" r="21167">
                        <a14:foregroundMark x1="10287" y1="14858" x2="10287" y2="14858"/>
                        <a14:foregroundMark x1="9298" y1="17204" x2="9693" y2="16813"/>
                        <a14:foregroundMark x1="12166" y1="17107" x2="12562" y2="16129"/>
                        <a14:foregroundMark x1="14540" y1="17204" x2="14639" y2="15152"/>
                        <a14:foregroundMark x1="8605" y1="14272" x2="13353" y2="14272"/>
                        <a14:backgroundMark x1="4946" y1="3324" x2="2275" y2="5572"/>
                        <a14:backgroundMark x1="2868" y1="7038" x2="2868" y2="11632"/>
                        <a14:backgroundMark x1="3165" y1="16227" x2="6231" y2="18768"/>
                        <a14:backgroundMark x1="4352" y1="19746" x2="6034" y2="18475"/>
                        <a14:backgroundMark x1="2868" y1="16911" x2="3165" y2="19453"/>
                        <a14:backgroundMark x1="16617" y1="2737" x2="18595" y2="3324"/>
                        <a14:backgroundMark x1="18991" y1="3715" x2="20673" y2="6745"/>
                        <a14:backgroundMark x1="19881" y1="16520" x2="19288" y2="18475"/>
                        <a14:backgroundMark x1="18497" y1="19062" x2="20277" y2="19453"/>
                        <a14:backgroundMark x1="20277" y1="19550" x2="19980" y2="17107"/>
                        <a14:backgroundMark x1="20178" y1="16422" x2="19387" y2="1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450" b="78498"/>
          <a:stretch/>
        </p:blipFill>
        <p:spPr>
          <a:xfrm>
            <a:off x="5977023" y="3857412"/>
            <a:ext cx="570372" cy="575651"/>
          </a:xfrm>
          <a:prstGeom prst="rect">
            <a:avLst/>
          </a:prstGeom>
        </p:spPr>
      </p:pic>
      <p:sp>
        <p:nvSpPr>
          <p:cNvPr id="35" name="34 Elipse"/>
          <p:cNvSpPr/>
          <p:nvPr/>
        </p:nvSpPr>
        <p:spPr>
          <a:xfrm>
            <a:off x="3707904" y="4581128"/>
            <a:ext cx="1128941" cy="112894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36" name="1035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882" b="44770" l="27201" r="474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30" t="26708" r="53601" b="54367"/>
          <a:stretch/>
        </p:blipFill>
        <p:spPr>
          <a:xfrm>
            <a:off x="3872805" y="4869162"/>
            <a:ext cx="604399" cy="58065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572000" y="656614"/>
            <a:ext cx="1543980" cy="1188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s-MX" sz="1400" kern="1400" dirty="0">
                <a:latin typeface="+mn-lt"/>
              </a:rPr>
              <a:t>Detección de </a:t>
            </a:r>
            <a:r>
              <a:rPr lang="es-MX" sz="1400" b="1" kern="1400" dirty="0">
                <a:latin typeface="+mn-lt"/>
              </a:rPr>
              <a:t>necesidades y disponibilidad </a:t>
            </a:r>
            <a:r>
              <a:rPr lang="es-MX" sz="1400" kern="1400" dirty="0">
                <a:latin typeface="+mn-lt"/>
              </a:rPr>
              <a:t>de </a:t>
            </a:r>
            <a:r>
              <a:rPr lang="es-MX" sz="1400" kern="1400" dirty="0" smtClean="0">
                <a:latin typeface="+mn-lt"/>
              </a:rPr>
              <a:t>información</a:t>
            </a:r>
            <a:endParaRPr lang="es-MX" sz="1400" dirty="0">
              <a:latin typeface="+mn-lt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6948264" y="1700808"/>
            <a:ext cx="1543980" cy="1188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s-MX" sz="1400" b="1" kern="1400" dirty="0">
                <a:latin typeface="+mn-lt"/>
              </a:rPr>
              <a:t>Mejores estrategias</a:t>
            </a:r>
            <a:r>
              <a:rPr lang="es-MX" sz="1400" kern="1400" dirty="0">
                <a:latin typeface="+mn-lt"/>
              </a:rPr>
              <a:t> para obtener de información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6700428" y="3645024"/>
            <a:ext cx="154398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s-MX" sz="1400" b="1" kern="1400" dirty="0">
                <a:latin typeface="+mn-lt"/>
              </a:rPr>
              <a:t>Eficientar el uso de los </a:t>
            </a:r>
            <a:r>
              <a:rPr lang="es-MX" sz="1400" b="1" kern="1400" dirty="0" smtClean="0">
                <a:latin typeface="+mn-lt"/>
              </a:rPr>
              <a:t>recursos </a:t>
            </a:r>
            <a:r>
              <a:rPr lang="es-MX" sz="1400" kern="1400" dirty="0" smtClean="0">
                <a:latin typeface="+mn-lt"/>
              </a:rPr>
              <a:t>en la obtención de información</a:t>
            </a:r>
            <a:endParaRPr lang="es-MX" sz="1400" kern="1400" dirty="0">
              <a:latin typeface="+mn-lt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684204" y="5013176"/>
            <a:ext cx="154398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s-MX" sz="1400" b="1" kern="1400" dirty="0">
                <a:latin typeface="+mn-lt"/>
              </a:rPr>
              <a:t>Enriquecer</a:t>
            </a:r>
            <a:r>
              <a:rPr lang="es-MX" sz="1400" kern="1400" dirty="0">
                <a:latin typeface="+mn-lt"/>
              </a:rPr>
              <a:t> </a:t>
            </a:r>
            <a:r>
              <a:rPr lang="es-MX" sz="1400" kern="1400" dirty="0" smtClean="0">
                <a:latin typeface="+mn-lt"/>
              </a:rPr>
              <a:t>otros </a:t>
            </a:r>
            <a:r>
              <a:rPr lang="es-MX" sz="1400" kern="1400" dirty="0">
                <a:latin typeface="+mn-lt"/>
              </a:rPr>
              <a:t>programas y proyectos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467544" y="4077072"/>
            <a:ext cx="154398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s-MX" sz="1400" b="1" kern="1400" dirty="0">
                <a:latin typeface="+mn-lt"/>
              </a:rPr>
              <a:t>Facilitar la búsqueda y localización</a:t>
            </a:r>
            <a:r>
              <a:rPr lang="es-MX" sz="1400" kern="1400" dirty="0">
                <a:latin typeface="+mn-lt"/>
              </a:rPr>
              <a:t> de información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651756" y="1648252"/>
            <a:ext cx="154398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s-MX" sz="1400" b="1" kern="1400" dirty="0" smtClean="0">
                <a:latin typeface="+mn-lt"/>
              </a:rPr>
              <a:t>Conocer de manera integrada </a:t>
            </a:r>
            <a:r>
              <a:rPr lang="es-MX" sz="1400" kern="1400" dirty="0" smtClean="0">
                <a:latin typeface="+mn-lt"/>
              </a:rPr>
              <a:t>la información </a:t>
            </a:r>
            <a:r>
              <a:rPr lang="es-MX" sz="1400" kern="1400" dirty="0">
                <a:latin typeface="+mn-lt"/>
              </a:rPr>
              <a:t>producida</a:t>
            </a:r>
          </a:p>
        </p:txBody>
      </p:sp>
      <p:sp>
        <p:nvSpPr>
          <p:cNvPr id="10" name="AutoShape 2" descr="Resultado de imagen para grey arrow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17757">
            <a:off x="3204022" y="2628200"/>
            <a:ext cx="489585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66590" y="1902927"/>
            <a:ext cx="489585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7013">
            <a:off x="5315563" y="2511704"/>
            <a:ext cx="489585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1927">
            <a:off x="5171909" y="3661603"/>
            <a:ext cx="489585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1850" y="4077637"/>
            <a:ext cx="489585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6293">
            <a:off x="3096436" y="3793759"/>
            <a:ext cx="489585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3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807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2339752" y="138698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500" b="1" dirty="0" smtClean="0">
                <a:solidFill>
                  <a:srgbClr val="0070C0"/>
                </a:solidFill>
                <a:latin typeface="+mn-lt"/>
              </a:rPr>
              <a:t>Instituciones participantes</a:t>
            </a:r>
            <a:endParaRPr lang="es-MX" sz="25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006937"/>
            <a:ext cx="2509837" cy="148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27856" y="1284381"/>
            <a:ext cx="144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/>
            <a:r>
              <a:rPr lang="es-MX" sz="1400" dirty="0">
                <a:latin typeface="+mn-lt"/>
                <a:cs typeface="Helvetica" panose="020B0604020202020204" pitchFamily="34" charset="0"/>
              </a:rPr>
              <a:t>Administración Pública Federal. </a:t>
            </a:r>
            <a:r>
              <a:rPr lang="es-MX" sz="1400" dirty="0">
                <a:latin typeface="Neo Sans Pro" pitchFamily="34" charset="0"/>
                <a:cs typeface="Helvetica" panose="020B0604020202020204" pitchFamily="34" charset="0"/>
              </a:rPr>
              <a:t>Sectores</a:t>
            </a:r>
          </a:p>
        </p:txBody>
      </p:sp>
      <p:sp>
        <p:nvSpPr>
          <p:cNvPr id="9" name="15 CuadroTexto"/>
          <p:cNvSpPr txBox="1">
            <a:spLocks noChangeArrowheads="1"/>
          </p:cNvSpPr>
          <p:nvPr/>
        </p:nvSpPr>
        <p:spPr bwMode="auto">
          <a:xfrm>
            <a:off x="6873304" y="1277764"/>
            <a:ext cx="2235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/>
            <a:r>
              <a:rPr lang="es-MX" sz="1400" dirty="0">
                <a:latin typeface="+mn-lt"/>
                <a:cs typeface="Helvetica" panose="020B0604020202020204" pitchFamily="34" charset="0"/>
              </a:rPr>
              <a:t>APF. Organismos </a:t>
            </a:r>
            <a:r>
              <a:rPr lang="es-MX" sz="1400" dirty="0" smtClean="0">
                <a:latin typeface="+mn-lt"/>
                <a:cs typeface="Helvetica" panose="020B0604020202020204" pitchFamily="34" charset="0"/>
              </a:rPr>
              <a:t>Descentralizados</a:t>
            </a:r>
          </a:p>
          <a:p>
            <a:pPr marL="0" lvl="1" algn="ctr"/>
            <a:r>
              <a:rPr lang="es-MX" sz="1400" dirty="0" smtClean="0">
                <a:latin typeface="+mn-lt"/>
                <a:cs typeface="Helvetica" panose="020B0604020202020204" pitchFamily="34" charset="0"/>
              </a:rPr>
              <a:t>no </a:t>
            </a:r>
            <a:r>
              <a:rPr lang="es-MX" sz="1400" dirty="0">
                <a:latin typeface="+mn-lt"/>
                <a:cs typeface="Helvetica" panose="020B0604020202020204" pitchFamily="34" charset="0"/>
              </a:rPr>
              <a:t>Sectorizados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55" y="876126"/>
            <a:ext cx="240982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7 CuadroTexto"/>
          <p:cNvSpPr txBox="1">
            <a:spLocks noChangeArrowheads="1"/>
          </p:cNvSpPr>
          <p:nvPr/>
        </p:nvSpPr>
        <p:spPr bwMode="auto">
          <a:xfrm>
            <a:off x="38844" y="3055739"/>
            <a:ext cx="12207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/>
            <a:r>
              <a:rPr lang="es-MX" sz="1400" dirty="0">
                <a:latin typeface="+mn-lt"/>
                <a:cs typeface="Helvetica" panose="020B0604020202020204" pitchFamily="34" charset="0"/>
              </a:rPr>
              <a:t>Organismos Autónomos Federales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50939"/>
            <a:ext cx="24796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20 CuadroTexto"/>
          <p:cNvSpPr txBox="1">
            <a:spLocks noChangeArrowheads="1"/>
          </p:cNvSpPr>
          <p:nvPr/>
        </p:nvSpPr>
        <p:spPr bwMode="auto">
          <a:xfrm>
            <a:off x="539552" y="4994012"/>
            <a:ext cx="2880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/>
            <a:r>
              <a:rPr lang="es-MX" sz="1400" dirty="0">
                <a:latin typeface="+mn-lt"/>
                <a:cs typeface="Helvetica" panose="020B0604020202020204" pitchFamily="34" charset="0"/>
              </a:rPr>
              <a:t>Poder </a:t>
            </a:r>
            <a:r>
              <a:rPr lang="es-MX" sz="1400" dirty="0" smtClean="0">
                <a:latin typeface="+mn-lt"/>
                <a:cs typeface="Helvetica" panose="020B0604020202020204" pitchFamily="34" charset="0"/>
              </a:rPr>
              <a:t>Legislativo</a:t>
            </a:r>
          </a:p>
          <a:p>
            <a:pPr marL="0" lvl="1" algn="ctr"/>
            <a:r>
              <a:rPr lang="es-MX" sz="1400" dirty="0" smtClean="0">
                <a:latin typeface="+mn-lt"/>
                <a:cs typeface="Helvetica" panose="020B0604020202020204" pitchFamily="34" charset="0"/>
              </a:rPr>
              <a:t>de </a:t>
            </a:r>
            <a:r>
              <a:rPr lang="es-MX" sz="1400" dirty="0">
                <a:latin typeface="+mn-lt"/>
                <a:cs typeface="Helvetica" panose="020B0604020202020204" pitchFamily="34" charset="0"/>
              </a:rPr>
              <a:t>la Federación</a:t>
            </a:r>
          </a:p>
        </p:txBody>
      </p:sp>
      <p:sp>
        <p:nvSpPr>
          <p:cNvPr id="14" name="21 CuadroTexto"/>
          <p:cNvSpPr txBox="1">
            <a:spLocks noChangeArrowheads="1"/>
          </p:cNvSpPr>
          <p:nvPr/>
        </p:nvSpPr>
        <p:spPr bwMode="auto">
          <a:xfrm>
            <a:off x="6957640" y="5092030"/>
            <a:ext cx="157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/>
            <a:r>
              <a:rPr lang="es-MX" sz="1400" dirty="0">
                <a:latin typeface="+mn-lt"/>
                <a:cs typeface="Helvetica" panose="020B0604020202020204" pitchFamily="34" charset="0"/>
              </a:rPr>
              <a:t>Poder </a:t>
            </a:r>
            <a:r>
              <a:rPr lang="es-MX" sz="1400" dirty="0" smtClean="0">
                <a:latin typeface="+mn-lt"/>
                <a:cs typeface="Helvetica" panose="020B0604020202020204" pitchFamily="34" charset="0"/>
              </a:rPr>
              <a:t>Judicial</a:t>
            </a:r>
          </a:p>
          <a:p>
            <a:pPr marL="0" lvl="1" algn="ctr"/>
            <a:r>
              <a:rPr lang="es-MX" sz="1400" dirty="0" smtClean="0">
                <a:latin typeface="+mn-lt"/>
                <a:cs typeface="Helvetica" panose="020B0604020202020204" pitchFamily="34" charset="0"/>
              </a:rPr>
              <a:t>de </a:t>
            </a:r>
            <a:r>
              <a:rPr lang="es-MX" sz="1400" dirty="0">
                <a:latin typeface="+mn-lt"/>
                <a:cs typeface="Helvetica" panose="020B0604020202020204" pitchFamily="34" charset="0"/>
              </a:rPr>
              <a:t>la Federación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98182"/>
            <a:ext cx="27781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40" y="4817393"/>
            <a:ext cx="213995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9641"/>
            <a:ext cx="284956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24 CuadroTexto"/>
          <p:cNvSpPr txBox="1">
            <a:spLocks noChangeArrowheads="1"/>
          </p:cNvSpPr>
          <p:nvPr/>
        </p:nvSpPr>
        <p:spPr bwMode="auto">
          <a:xfrm>
            <a:off x="7199188" y="2708920"/>
            <a:ext cx="1765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/>
            <a:r>
              <a:rPr lang="es-MX" sz="2000" b="1" dirty="0" smtClean="0">
                <a:solidFill>
                  <a:srgbClr val="00B0F0"/>
                </a:solidFill>
                <a:latin typeface="+mn-lt"/>
                <a:cs typeface="Helvetica" panose="020B0604020202020204" pitchFamily="34" charset="0"/>
              </a:rPr>
              <a:t>Gobiernos</a:t>
            </a:r>
          </a:p>
          <a:p>
            <a:pPr marL="0" lvl="1" algn="ctr"/>
            <a:r>
              <a:rPr lang="es-MX" sz="2000" b="1" dirty="0" smtClean="0">
                <a:solidFill>
                  <a:srgbClr val="00B0F0"/>
                </a:solidFill>
                <a:latin typeface="+mn-lt"/>
                <a:cs typeface="Helvetica" panose="020B0604020202020204" pitchFamily="34" charset="0"/>
              </a:rPr>
              <a:t>de </a:t>
            </a:r>
            <a:r>
              <a:rPr lang="es-MX" sz="2000" b="1" dirty="0">
                <a:solidFill>
                  <a:srgbClr val="00B0F0"/>
                </a:solidFill>
                <a:latin typeface="+mn-lt"/>
                <a:cs typeface="Helvetica" panose="020B0604020202020204" pitchFamily="34" charset="0"/>
              </a:rPr>
              <a:t>las </a:t>
            </a:r>
            <a:r>
              <a:rPr lang="es-MX" sz="2000" b="1" dirty="0" smtClean="0">
                <a:solidFill>
                  <a:srgbClr val="00B0F0"/>
                </a:solidFill>
                <a:latin typeface="+mn-lt"/>
                <a:cs typeface="Helvetica" panose="020B0604020202020204" pitchFamily="34" charset="0"/>
              </a:rPr>
              <a:t>Entidades</a:t>
            </a:r>
          </a:p>
          <a:p>
            <a:pPr marL="0" lvl="1" algn="ctr"/>
            <a:r>
              <a:rPr lang="es-MX" sz="2000" b="1" dirty="0" smtClean="0">
                <a:solidFill>
                  <a:srgbClr val="00B0F0"/>
                </a:solidFill>
                <a:latin typeface="+mn-lt"/>
                <a:cs typeface="Helvetica" panose="020B0604020202020204" pitchFamily="34" charset="0"/>
              </a:rPr>
              <a:t>Federativas</a:t>
            </a:r>
            <a:endParaRPr lang="es-MX" sz="2000" b="1" dirty="0">
              <a:solidFill>
                <a:srgbClr val="00B0F0"/>
              </a:solidFill>
              <a:latin typeface="+mn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CuadroTexto"/>
          <p:cNvSpPr txBox="1"/>
          <p:nvPr/>
        </p:nvSpPr>
        <p:spPr>
          <a:xfrm>
            <a:off x="2339752" y="138698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500" b="1" dirty="0" smtClean="0">
                <a:solidFill>
                  <a:srgbClr val="0070C0"/>
                </a:solidFill>
                <a:latin typeface="+mn-lt"/>
              </a:rPr>
              <a:t>Integradores de información</a:t>
            </a:r>
            <a:endParaRPr lang="es-MX" sz="2500" b="1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577404" y="1916832"/>
            <a:ext cx="8027044" cy="3993355"/>
            <a:chOff x="433388" y="2276178"/>
            <a:chExt cx="8278812" cy="4210049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488950" y="2861945"/>
              <a:ext cx="8223250" cy="72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s-MX" dirty="0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488950" y="4270077"/>
              <a:ext cx="8223250" cy="47625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s-MX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488950" y="3685877"/>
              <a:ext cx="8223250" cy="47625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s-MX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488950" y="4854277"/>
              <a:ext cx="8223250" cy="476250"/>
            </a:xfrm>
            <a:prstGeom prst="rect">
              <a:avLst/>
            </a:prstGeom>
            <a:solidFill>
              <a:schemeClr val="bg1">
                <a:lumMod val="85000"/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s-MX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88950" y="5425777"/>
              <a:ext cx="8223250" cy="476250"/>
            </a:xfrm>
            <a:prstGeom prst="rect">
              <a:avLst/>
            </a:prstGeom>
            <a:solidFill>
              <a:schemeClr val="bg1">
                <a:lumMod val="85000"/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s-MX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488950" y="6009977"/>
              <a:ext cx="8223250" cy="476250"/>
            </a:xfrm>
            <a:prstGeom prst="rect">
              <a:avLst/>
            </a:prstGeom>
            <a:solidFill>
              <a:schemeClr val="bg1">
                <a:lumMod val="85000"/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s-MX"/>
            </a:p>
          </p:txBody>
        </p:sp>
        <p:grpSp>
          <p:nvGrpSpPr>
            <p:cNvPr id="10" name="Organization Chart 2"/>
            <p:cNvGrpSpPr>
              <a:grpSpLocks noChangeAspect="1"/>
            </p:cNvGrpSpPr>
            <p:nvPr/>
          </p:nvGrpSpPr>
          <p:grpSpPr bwMode="auto">
            <a:xfrm>
              <a:off x="1209675" y="2276178"/>
              <a:ext cx="7466013" cy="4143376"/>
              <a:chOff x="762" y="1353"/>
              <a:chExt cx="4703" cy="2610"/>
            </a:xfrm>
          </p:grpSpPr>
          <p:cxnSp>
            <p:nvCxnSpPr>
              <p:cNvPr id="11" name="_s1028"/>
              <p:cNvCxnSpPr>
                <a:cxnSpLocks noChangeShapeType="1"/>
                <a:stCxn id="35" idx="0"/>
                <a:endCxn id="31" idx="2"/>
              </p:cNvCxnSpPr>
              <p:nvPr/>
            </p:nvCxnSpPr>
            <p:spPr bwMode="auto">
              <a:xfrm rot="16200000" flipV="1">
                <a:off x="4883" y="2455"/>
                <a:ext cx="135" cy="212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12" name="_s1029"/>
              <p:cNvCxnSpPr>
                <a:cxnSpLocks noChangeShapeType="1"/>
                <a:stCxn id="34" idx="1"/>
                <a:endCxn id="30" idx="2"/>
              </p:cNvCxnSpPr>
              <p:nvPr/>
            </p:nvCxnSpPr>
            <p:spPr bwMode="auto">
              <a:xfrm rot="10800000">
                <a:off x="3583" y="2508"/>
                <a:ext cx="187" cy="244"/>
              </a:xfrm>
              <a:prstGeom prst="bentConnector2">
                <a:avLst/>
              </a:prstGeom>
              <a:noFill/>
              <a:ln w="28575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13" name="_s1030"/>
              <p:cNvCxnSpPr>
                <a:cxnSpLocks noChangeShapeType="1"/>
                <a:stCxn id="33" idx="1"/>
                <a:endCxn id="29" idx="2"/>
              </p:cNvCxnSpPr>
              <p:nvPr/>
            </p:nvCxnSpPr>
            <p:spPr bwMode="auto">
              <a:xfrm rot="10800000">
                <a:off x="2302" y="2508"/>
                <a:ext cx="267" cy="244"/>
              </a:xfrm>
              <a:prstGeom prst="bentConnector2">
                <a:avLst/>
              </a:prstGeom>
              <a:noFill/>
              <a:ln w="28575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14" name="_s1031"/>
              <p:cNvCxnSpPr>
                <a:cxnSpLocks noChangeShapeType="1"/>
                <a:stCxn id="32" idx="1"/>
                <a:endCxn id="28" idx="2"/>
              </p:cNvCxnSpPr>
              <p:nvPr/>
            </p:nvCxnSpPr>
            <p:spPr bwMode="auto">
              <a:xfrm rot="10800000">
                <a:off x="3362" y="3595"/>
                <a:ext cx="198" cy="245"/>
              </a:xfrm>
              <a:prstGeom prst="bentConnector2">
                <a:avLst/>
              </a:prstGeom>
              <a:noFill/>
              <a:ln w="28575">
                <a:solidFill>
                  <a:srgbClr val="808080"/>
                </a:solidFill>
                <a:miter lim="800000"/>
                <a:headEnd/>
                <a:tailEnd/>
              </a:ln>
            </p:spPr>
          </p:cxnSp>
          <p:cxnSp>
            <p:nvCxnSpPr>
              <p:cNvPr id="15" name="_s1032"/>
              <p:cNvCxnSpPr>
                <a:cxnSpLocks noChangeShapeType="1"/>
                <a:stCxn id="31" idx="0"/>
              </p:cNvCxnSpPr>
              <p:nvPr/>
            </p:nvCxnSpPr>
            <p:spPr bwMode="auto">
              <a:xfrm rot="16200000" flipV="1">
                <a:off x="3537" y="947"/>
                <a:ext cx="520" cy="2095"/>
              </a:xfrm>
              <a:prstGeom prst="bentConnector2">
                <a:avLst/>
              </a:prstGeom>
              <a:noFill/>
              <a:ln w="28575">
                <a:solidFill>
                  <a:srgbClr val="808080"/>
                </a:solidFill>
                <a:miter lim="800000"/>
                <a:headEnd/>
                <a:tailEnd/>
              </a:ln>
            </p:spPr>
          </p:cxnSp>
          <p:cxnSp>
            <p:nvCxnSpPr>
              <p:cNvPr id="16" name="_s1033"/>
              <p:cNvCxnSpPr>
                <a:cxnSpLocks noChangeShapeType="1"/>
                <a:stCxn id="30" idx="0"/>
                <a:endCxn id="24" idx="2"/>
              </p:cNvCxnSpPr>
              <p:nvPr/>
            </p:nvCxnSpPr>
            <p:spPr bwMode="auto">
              <a:xfrm rot="16200000" flipV="1">
                <a:off x="2997" y="1675"/>
                <a:ext cx="217" cy="955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rgbClr val="808080"/>
                </a:solidFill>
                <a:miter lim="800000"/>
                <a:headEnd/>
                <a:tailEnd/>
              </a:ln>
            </p:spPr>
          </p:cxnSp>
          <p:cxnSp>
            <p:nvCxnSpPr>
              <p:cNvPr id="17" name="_s1034"/>
              <p:cNvCxnSpPr>
                <a:cxnSpLocks noChangeShapeType="1"/>
                <a:stCxn id="29" idx="0"/>
                <a:endCxn id="24" idx="2"/>
              </p:cNvCxnSpPr>
              <p:nvPr/>
            </p:nvCxnSpPr>
            <p:spPr bwMode="auto">
              <a:xfrm rot="5400000" flipH="1" flipV="1">
                <a:off x="2356" y="1989"/>
                <a:ext cx="217" cy="326"/>
              </a:xfrm>
              <a:prstGeom prst="bentConnector3">
                <a:avLst>
                  <a:gd name="adj1" fmla="val 48098"/>
                </a:avLst>
              </a:prstGeom>
              <a:noFill/>
              <a:ln w="28575">
                <a:solidFill>
                  <a:srgbClr val="808080"/>
                </a:solidFill>
                <a:miter lim="800000"/>
                <a:headEnd/>
                <a:tailEnd/>
              </a:ln>
            </p:spPr>
          </p:cxnSp>
          <p:cxnSp>
            <p:nvCxnSpPr>
              <p:cNvPr id="18" name="_s1035"/>
              <p:cNvCxnSpPr>
                <a:cxnSpLocks noChangeShapeType="1"/>
                <a:stCxn id="28" idx="1"/>
                <a:endCxn id="27" idx="2"/>
              </p:cNvCxnSpPr>
              <p:nvPr/>
            </p:nvCxnSpPr>
            <p:spPr bwMode="auto">
              <a:xfrm rot="10800000">
                <a:off x="2306" y="3230"/>
                <a:ext cx="654" cy="253"/>
              </a:xfrm>
              <a:prstGeom prst="bentConnector2">
                <a:avLst/>
              </a:prstGeom>
              <a:noFill/>
              <a:ln w="28575">
                <a:solidFill>
                  <a:srgbClr val="808080"/>
                </a:solidFill>
                <a:miter lim="800000"/>
                <a:headEnd/>
                <a:tailEnd/>
              </a:ln>
            </p:spPr>
          </p:cxnSp>
          <p:cxnSp>
            <p:nvCxnSpPr>
              <p:cNvPr id="19" name="_s1036"/>
              <p:cNvCxnSpPr>
                <a:cxnSpLocks noChangeShapeType="1"/>
                <a:stCxn id="27" idx="1"/>
                <a:endCxn id="26" idx="2"/>
              </p:cNvCxnSpPr>
              <p:nvPr/>
            </p:nvCxnSpPr>
            <p:spPr bwMode="auto">
              <a:xfrm rot="10800000">
                <a:off x="1716" y="2875"/>
                <a:ext cx="166" cy="239"/>
              </a:xfrm>
              <a:prstGeom prst="bentConnector2">
                <a:avLst/>
              </a:prstGeom>
              <a:noFill/>
              <a:ln w="28575">
                <a:solidFill>
                  <a:srgbClr val="808080"/>
                </a:solidFill>
                <a:miter lim="800000"/>
                <a:headEnd/>
                <a:tailEnd/>
              </a:ln>
            </p:spPr>
          </p:cxnSp>
          <p:cxnSp>
            <p:nvCxnSpPr>
              <p:cNvPr id="20" name="_s1037"/>
              <p:cNvCxnSpPr>
                <a:cxnSpLocks noChangeShapeType="1"/>
                <a:stCxn id="26" idx="1"/>
                <a:endCxn id="25" idx="2"/>
              </p:cNvCxnSpPr>
              <p:nvPr/>
            </p:nvCxnSpPr>
            <p:spPr bwMode="auto">
              <a:xfrm rot="10800000">
                <a:off x="1163" y="2508"/>
                <a:ext cx="129" cy="244"/>
              </a:xfrm>
              <a:prstGeom prst="bentConnector2">
                <a:avLst/>
              </a:prstGeom>
              <a:noFill/>
              <a:ln w="28575">
                <a:solidFill>
                  <a:srgbClr val="808080"/>
                </a:solidFill>
                <a:miter lim="800000"/>
                <a:headEnd/>
                <a:tailEnd/>
              </a:ln>
            </p:spPr>
          </p:cxnSp>
          <p:cxnSp>
            <p:nvCxnSpPr>
              <p:cNvPr id="21" name="_s1038"/>
              <p:cNvCxnSpPr>
                <a:cxnSpLocks noChangeShapeType="1"/>
                <a:stCxn id="25" idx="0"/>
                <a:endCxn id="24" idx="2"/>
              </p:cNvCxnSpPr>
              <p:nvPr/>
            </p:nvCxnSpPr>
            <p:spPr bwMode="auto">
              <a:xfrm rot="16200000">
                <a:off x="1787" y="1420"/>
                <a:ext cx="217" cy="1465"/>
              </a:xfrm>
              <a:prstGeom prst="bentConnector3">
                <a:avLst>
                  <a:gd name="adj1" fmla="val 48568"/>
                </a:avLst>
              </a:prstGeom>
              <a:noFill/>
              <a:ln w="28575">
                <a:solidFill>
                  <a:srgbClr val="808080"/>
                </a:solidFill>
                <a:miter lim="800000"/>
                <a:headEnd/>
                <a:tailEnd/>
              </a:ln>
            </p:spPr>
          </p:cxnSp>
          <p:cxnSp>
            <p:nvCxnSpPr>
              <p:cNvPr id="22" name="_s1039"/>
              <p:cNvCxnSpPr>
                <a:cxnSpLocks noChangeShapeType="1"/>
                <a:stCxn id="24" idx="0"/>
              </p:cNvCxnSpPr>
              <p:nvPr/>
            </p:nvCxnSpPr>
            <p:spPr bwMode="auto">
              <a:xfrm rot="5400000" flipH="1" flipV="1">
                <a:off x="2606" y="1635"/>
                <a:ext cx="193" cy="149"/>
              </a:xfrm>
              <a:prstGeom prst="bentConnector3">
                <a:avLst>
                  <a:gd name="adj1" fmla="val 37546"/>
                </a:avLst>
              </a:prstGeom>
              <a:noFill/>
              <a:ln w="28575">
                <a:solidFill>
                  <a:srgbClr val="808080"/>
                </a:solidFill>
                <a:miter lim="800000"/>
                <a:headEnd/>
                <a:tailEnd/>
              </a:ln>
            </p:spPr>
          </p:cxnSp>
          <p:sp>
            <p:nvSpPr>
              <p:cNvPr id="23" name="_s1040"/>
              <p:cNvSpPr>
                <a:spLocks noChangeArrowheads="1"/>
              </p:cNvSpPr>
              <p:nvPr/>
            </p:nvSpPr>
            <p:spPr bwMode="auto">
              <a:xfrm>
                <a:off x="2140" y="1353"/>
                <a:ext cx="1321" cy="273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5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Verdana" pitchFamily="34" charset="0"/>
                    <a:cs typeface="Verdana" pitchFamily="34" charset="0"/>
                  </a:rPr>
                  <a:t>Gobierno del Estado</a:t>
                </a:r>
              </a:p>
            </p:txBody>
          </p:sp>
          <p:sp>
            <p:nvSpPr>
              <p:cNvPr id="24" name="_s1041"/>
              <p:cNvSpPr>
                <a:spLocks noChangeArrowheads="1"/>
              </p:cNvSpPr>
              <p:nvPr/>
            </p:nvSpPr>
            <p:spPr bwMode="auto">
              <a:xfrm>
                <a:off x="2227" y="1806"/>
                <a:ext cx="802" cy="23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5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Verdana" pitchFamily="34" charset="0"/>
                    <a:cs typeface="Verdana" pitchFamily="34" charset="0"/>
                  </a:rPr>
                  <a:t>Secretaría</a:t>
                </a:r>
              </a:p>
            </p:txBody>
          </p:sp>
          <p:sp>
            <p:nvSpPr>
              <p:cNvPr id="25" name="_s1042"/>
              <p:cNvSpPr>
                <a:spLocks noChangeArrowheads="1"/>
              </p:cNvSpPr>
              <p:nvPr/>
            </p:nvSpPr>
            <p:spPr bwMode="auto">
              <a:xfrm>
                <a:off x="762" y="2261"/>
                <a:ext cx="802" cy="24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Verdana" pitchFamily="34" charset="0"/>
                    <a:cs typeface="Verdana" pitchFamily="34" charset="0"/>
                  </a:rPr>
                  <a:t>Subsecretaría</a:t>
                </a:r>
              </a:p>
            </p:txBody>
          </p:sp>
          <p:sp>
            <p:nvSpPr>
              <p:cNvPr id="26" name="_s1043"/>
              <p:cNvSpPr>
                <a:spLocks noChangeArrowheads="1"/>
              </p:cNvSpPr>
              <p:nvPr/>
            </p:nvSpPr>
            <p:spPr bwMode="auto">
              <a:xfrm>
                <a:off x="1292" y="2629"/>
                <a:ext cx="848" cy="246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Verdana" pitchFamily="34" charset="0"/>
                    <a:cs typeface="Verdana" pitchFamily="34" charset="0"/>
                  </a:rPr>
                  <a:t>Dirección General</a:t>
                </a:r>
              </a:p>
            </p:txBody>
          </p:sp>
          <p:sp>
            <p:nvSpPr>
              <p:cNvPr id="27" name="_s1044"/>
              <p:cNvSpPr>
                <a:spLocks noChangeArrowheads="1"/>
              </p:cNvSpPr>
              <p:nvPr/>
            </p:nvSpPr>
            <p:spPr bwMode="auto">
              <a:xfrm>
                <a:off x="1882" y="2997"/>
                <a:ext cx="847" cy="233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0">
                    <a:schemeClr val="accent1">
                      <a:shade val="93000"/>
                      <a:satMod val="130000"/>
                      <a:alpha val="53000"/>
                    </a:schemeClr>
                  </a:gs>
                  <a:gs pos="0">
                    <a:schemeClr val="accent1">
                      <a:shade val="94000"/>
                      <a:satMod val="135000"/>
                      <a:alpha val="63000"/>
                    </a:schemeClr>
                  </a:gs>
                </a:gsLst>
              </a:gradFill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Verdana" pitchFamily="34" charset="0"/>
                    <a:cs typeface="Verdana" pitchFamily="34" charset="0"/>
                  </a:rPr>
                  <a:t>Dirección de Área</a:t>
                </a:r>
              </a:p>
            </p:txBody>
          </p:sp>
          <p:sp>
            <p:nvSpPr>
              <p:cNvPr id="28" name="_s1045"/>
              <p:cNvSpPr>
                <a:spLocks noChangeArrowheads="1"/>
              </p:cNvSpPr>
              <p:nvPr/>
            </p:nvSpPr>
            <p:spPr bwMode="auto">
              <a:xfrm>
                <a:off x="2960" y="3372"/>
                <a:ext cx="803" cy="223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0">
                    <a:schemeClr val="accent1">
                      <a:shade val="93000"/>
                      <a:satMod val="130000"/>
                      <a:alpha val="53000"/>
                    </a:schemeClr>
                  </a:gs>
                  <a:gs pos="0">
                    <a:schemeClr val="accent1">
                      <a:shade val="94000"/>
                      <a:satMod val="135000"/>
                      <a:alpha val="63000"/>
                    </a:schemeClr>
                  </a:gs>
                </a:gsLst>
              </a:gradFill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Verdana" pitchFamily="34" charset="0"/>
                    <a:cs typeface="Verdana" pitchFamily="34" charset="0"/>
                  </a:rPr>
                  <a:t>Subdirección</a:t>
                </a:r>
                <a:r>
                  <a:rPr kumimoji="0" lang="es-ES" sz="1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eo Sans Pro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</a:p>
            </p:txBody>
          </p:sp>
          <p:sp>
            <p:nvSpPr>
              <p:cNvPr id="29" name="_s1046"/>
              <p:cNvSpPr>
                <a:spLocks noChangeArrowheads="1"/>
              </p:cNvSpPr>
              <p:nvPr/>
            </p:nvSpPr>
            <p:spPr bwMode="auto">
              <a:xfrm>
                <a:off x="1701" y="2261"/>
                <a:ext cx="1202" cy="24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Verdana" pitchFamily="34" charset="0"/>
                    <a:cs typeface="Verdana" pitchFamily="34" charset="0"/>
                  </a:rPr>
                  <a:t>Organismo Desconcentrado</a:t>
                </a:r>
              </a:p>
            </p:txBody>
          </p:sp>
          <p:sp>
            <p:nvSpPr>
              <p:cNvPr id="30" name="_s1047"/>
              <p:cNvSpPr>
                <a:spLocks noChangeArrowheads="1"/>
              </p:cNvSpPr>
              <p:nvPr/>
            </p:nvSpPr>
            <p:spPr bwMode="auto">
              <a:xfrm>
                <a:off x="2971" y="2261"/>
                <a:ext cx="1225" cy="247"/>
              </a:xfrm>
              <a:prstGeom prst="roundRect">
                <a:avLst>
                  <a:gd name="adj" fmla="val 35292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Verdana" pitchFamily="34" charset="0"/>
                    <a:cs typeface="Verdana" pitchFamily="34" charset="0"/>
                  </a:rPr>
                  <a:t>Organismo Descentralizado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Verdana" pitchFamily="34" charset="0"/>
                    <a:cs typeface="Verdana" pitchFamily="34" charset="0"/>
                  </a:rPr>
                  <a:t>(Sectorizado)</a:t>
                </a:r>
              </a:p>
            </p:txBody>
          </p:sp>
          <p:sp>
            <p:nvSpPr>
              <p:cNvPr id="31" name="_s1048"/>
              <p:cNvSpPr>
                <a:spLocks noChangeArrowheads="1"/>
              </p:cNvSpPr>
              <p:nvPr/>
            </p:nvSpPr>
            <p:spPr bwMode="auto">
              <a:xfrm>
                <a:off x="4224" y="2254"/>
                <a:ext cx="1241" cy="239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Verdana" pitchFamily="34" charset="0"/>
                    <a:cs typeface="Verdana" pitchFamily="34" charset="0"/>
                  </a:rPr>
                  <a:t>Organismo Descentralizado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Verdana" pitchFamily="34" charset="0"/>
                    <a:cs typeface="Verdana" pitchFamily="34" charset="0"/>
                  </a:rPr>
                  <a:t>(No sectorizado)</a:t>
                </a:r>
              </a:p>
            </p:txBody>
          </p:sp>
          <p:sp>
            <p:nvSpPr>
              <p:cNvPr id="32" name="_s1049"/>
              <p:cNvSpPr>
                <a:spLocks noChangeArrowheads="1"/>
              </p:cNvSpPr>
              <p:nvPr/>
            </p:nvSpPr>
            <p:spPr bwMode="auto">
              <a:xfrm>
                <a:off x="3560" y="3716"/>
                <a:ext cx="1270" cy="247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0">
                    <a:schemeClr val="accent1">
                      <a:shade val="93000"/>
                      <a:satMod val="130000"/>
                      <a:alpha val="53000"/>
                    </a:schemeClr>
                  </a:gs>
                  <a:gs pos="0">
                    <a:schemeClr val="accent1">
                      <a:shade val="94000"/>
                      <a:satMod val="135000"/>
                      <a:alpha val="63000"/>
                    </a:schemeClr>
                  </a:gs>
                </a:gsLst>
              </a:gradFill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Verdana" pitchFamily="34" charset="0"/>
                    <a:cs typeface="Verdana" pitchFamily="34" charset="0"/>
                  </a:rPr>
                  <a:t>Jefatura de Departamento</a:t>
                </a:r>
              </a:p>
            </p:txBody>
          </p:sp>
          <p:sp>
            <p:nvSpPr>
              <p:cNvPr id="33" name="_s1050"/>
              <p:cNvSpPr>
                <a:spLocks noChangeArrowheads="1"/>
              </p:cNvSpPr>
              <p:nvPr/>
            </p:nvSpPr>
            <p:spPr bwMode="auto">
              <a:xfrm>
                <a:off x="2569" y="2629"/>
                <a:ext cx="802" cy="246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Verdana" pitchFamily="34" charset="0"/>
                    <a:cs typeface="Verdana" pitchFamily="34" charset="0"/>
                  </a:rPr>
                  <a:t>Dirección de área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Verdana" pitchFamily="34" charset="0"/>
                    <a:cs typeface="Verdana" pitchFamily="34" charset="0"/>
                  </a:rPr>
                  <a:t>o equivalente</a:t>
                </a:r>
              </a:p>
            </p:txBody>
          </p:sp>
          <p:sp>
            <p:nvSpPr>
              <p:cNvPr id="34" name="_s1051"/>
              <p:cNvSpPr>
                <a:spLocks noChangeArrowheads="1"/>
              </p:cNvSpPr>
              <p:nvPr/>
            </p:nvSpPr>
            <p:spPr bwMode="auto">
              <a:xfrm>
                <a:off x="3771" y="2629"/>
                <a:ext cx="803" cy="246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Verdana" pitchFamily="34" charset="0"/>
                    <a:cs typeface="Verdana" pitchFamily="34" charset="0"/>
                  </a:rPr>
                  <a:t>Dirección de área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Verdana" pitchFamily="34" charset="0"/>
                    <a:cs typeface="Verdana" pitchFamily="34" charset="0"/>
                  </a:rPr>
                  <a:t>o equivalente</a:t>
                </a:r>
              </a:p>
            </p:txBody>
          </p:sp>
          <p:sp>
            <p:nvSpPr>
              <p:cNvPr id="35" name="_s1052"/>
              <p:cNvSpPr>
                <a:spLocks noChangeArrowheads="1"/>
              </p:cNvSpPr>
              <p:nvPr/>
            </p:nvSpPr>
            <p:spPr bwMode="auto">
              <a:xfrm>
                <a:off x="4656" y="2628"/>
                <a:ext cx="801" cy="243"/>
              </a:xfrm>
              <a:prstGeom prst="roundRect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sz="11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Verdana" pitchFamily="34" charset="0"/>
                    <a:cs typeface="Verdana" pitchFamily="34" charset="0"/>
                  </a:rPr>
                  <a:t>Dirección de área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sz="11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Verdana" pitchFamily="34" charset="0"/>
                    <a:cs typeface="Verdana" pitchFamily="34" charset="0"/>
                  </a:rPr>
                  <a:t>o equivalente</a:t>
                </a:r>
                <a:endParaRPr kumimoji="0" lang="es-ES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36" name="Rectangle 50"/>
            <p:cNvSpPr>
              <a:spLocks noChangeArrowheads="1"/>
            </p:cNvSpPr>
            <p:nvPr/>
          </p:nvSpPr>
          <p:spPr bwMode="auto">
            <a:xfrm>
              <a:off x="433388" y="2636912"/>
              <a:ext cx="603250" cy="802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marL="269875" indent="-269875" algn="l">
                <a:buClr>
                  <a:srgbClr val="00B050"/>
                </a:buClr>
                <a:buFont typeface="Wingdings" pitchFamily="2" charset="2"/>
                <a:buChar char="ü"/>
              </a:pPr>
              <a:endParaRPr lang="es-ES" sz="1000" b="1" dirty="0">
                <a:solidFill>
                  <a:srgbClr val="00B050"/>
                </a:solidFill>
              </a:endParaRPr>
            </a:p>
            <a:p>
              <a:pPr marL="342900" indent="-342900" algn="l">
                <a:spcBef>
                  <a:spcPct val="50000"/>
                </a:spcBef>
                <a:buClr>
                  <a:srgbClr val="00B050"/>
                </a:buClr>
                <a:buSzPct val="120000"/>
                <a:buFont typeface="Wingdings" pitchFamily="2" charset="2"/>
                <a:buChar char="ü"/>
              </a:pPr>
              <a:r>
                <a:rPr lang="es-ES" sz="2400" b="1" dirty="0">
                  <a:solidFill>
                    <a:srgbClr val="00B05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</a:t>
              </a:r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auto">
            <a:xfrm>
              <a:off x="725488" y="3741440"/>
              <a:ext cx="477837" cy="3715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r>
                <a:rPr lang="es-ES" sz="1600" b="1" baseline="30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o</a:t>
              </a:r>
            </a:p>
          </p:txBody>
        </p:sp>
        <p:sp>
          <p:nvSpPr>
            <p:cNvPr id="38" name="Text Box 42"/>
            <p:cNvSpPr txBox="1">
              <a:spLocks noChangeArrowheads="1"/>
            </p:cNvSpPr>
            <p:nvPr/>
          </p:nvSpPr>
          <p:spPr bwMode="auto">
            <a:xfrm>
              <a:off x="737221" y="4312940"/>
              <a:ext cx="519112" cy="3715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r>
                <a:rPr lang="es-ES" sz="1600" b="1" baseline="30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o</a:t>
              </a: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736576" y="4884440"/>
              <a:ext cx="450850" cy="3715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  <a:r>
                <a:rPr lang="es-ES" sz="1600" b="1" baseline="30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o</a:t>
              </a:r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736576" y="5481340"/>
              <a:ext cx="546100" cy="3715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5</a:t>
              </a:r>
              <a:r>
                <a:rPr lang="es-ES" sz="1600" b="1" baseline="30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o</a:t>
              </a:r>
            </a:p>
          </p:txBody>
        </p:sp>
        <p:sp>
          <p:nvSpPr>
            <p:cNvPr id="42" name="Text Box 45"/>
            <p:cNvSpPr txBox="1">
              <a:spLocks noChangeArrowheads="1"/>
            </p:cNvSpPr>
            <p:nvPr/>
          </p:nvSpPr>
          <p:spPr bwMode="auto">
            <a:xfrm>
              <a:off x="729011" y="6052840"/>
              <a:ext cx="655637" cy="3715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6</a:t>
              </a:r>
              <a:r>
                <a:rPr lang="es-ES" sz="1600" b="1" baseline="30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o</a:t>
              </a:r>
            </a:p>
          </p:txBody>
        </p:sp>
        <p:sp>
          <p:nvSpPr>
            <p:cNvPr id="43" name="Rectangle 52"/>
            <p:cNvSpPr>
              <a:spLocks noChangeArrowheads="1"/>
            </p:cNvSpPr>
            <p:nvPr/>
          </p:nvSpPr>
          <p:spPr bwMode="auto">
            <a:xfrm>
              <a:off x="434975" y="3387071"/>
              <a:ext cx="603250" cy="802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marL="269875" indent="-269875" algn="l">
                <a:buClr>
                  <a:srgbClr val="00B050"/>
                </a:buClr>
                <a:buFont typeface="Wingdings" pitchFamily="2" charset="2"/>
                <a:buChar char="ü"/>
              </a:pPr>
              <a:endParaRPr lang="es-ES" sz="1000" b="1" dirty="0">
                <a:solidFill>
                  <a:srgbClr val="000099"/>
                </a:solidFill>
              </a:endParaRPr>
            </a:p>
            <a:p>
              <a:pPr marL="342900" indent="-342900" algn="l">
                <a:spcBef>
                  <a:spcPct val="50000"/>
                </a:spcBef>
                <a:buClr>
                  <a:srgbClr val="00B050"/>
                </a:buClr>
                <a:buSzPct val="120000"/>
                <a:buFont typeface="Wingdings" pitchFamily="2" charset="2"/>
                <a:buChar char="ü"/>
              </a:pPr>
              <a:r>
                <a:rPr lang="es-ES" sz="2400" b="1" dirty="0">
                  <a:solidFill>
                    <a:srgbClr val="CCECFF"/>
                  </a:solidFill>
                </a:rPr>
                <a:t>   </a:t>
              </a:r>
            </a:p>
          </p:txBody>
        </p:sp>
        <p:sp>
          <p:nvSpPr>
            <p:cNvPr id="44" name="Rectangle 53"/>
            <p:cNvSpPr>
              <a:spLocks noChangeArrowheads="1"/>
            </p:cNvSpPr>
            <p:nvPr/>
          </p:nvSpPr>
          <p:spPr bwMode="auto">
            <a:xfrm>
              <a:off x="436563" y="3931584"/>
              <a:ext cx="603250" cy="802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marL="269875" indent="-269875" algn="l">
                <a:buClr>
                  <a:srgbClr val="00B050"/>
                </a:buClr>
                <a:buFont typeface="Wingdings" pitchFamily="2" charset="2"/>
                <a:buChar char="ü"/>
              </a:pPr>
              <a:endParaRPr lang="es-ES" sz="1000" b="1" dirty="0">
                <a:solidFill>
                  <a:srgbClr val="000099"/>
                </a:solidFill>
              </a:endParaRPr>
            </a:p>
            <a:p>
              <a:pPr marL="342900" indent="-342900" algn="l">
                <a:spcBef>
                  <a:spcPct val="50000"/>
                </a:spcBef>
                <a:buClr>
                  <a:srgbClr val="00B050"/>
                </a:buClr>
                <a:buSzPct val="120000"/>
                <a:buFont typeface="Wingdings" pitchFamily="2" charset="2"/>
                <a:buChar char="ü"/>
              </a:pPr>
              <a:r>
                <a:rPr lang="es-ES" sz="2400" b="1" dirty="0">
                  <a:solidFill>
                    <a:srgbClr val="CCECFF"/>
                  </a:solidFill>
                </a:rPr>
                <a:t>   </a:t>
              </a:r>
            </a:p>
          </p:txBody>
        </p:sp>
        <p:sp>
          <p:nvSpPr>
            <p:cNvPr id="45" name="Text Box 40"/>
            <p:cNvSpPr txBox="1">
              <a:spLocks noChangeArrowheads="1"/>
            </p:cNvSpPr>
            <p:nvPr/>
          </p:nvSpPr>
          <p:spPr bwMode="auto">
            <a:xfrm>
              <a:off x="723900" y="2988106"/>
              <a:ext cx="438150" cy="3715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r>
                <a:rPr lang="es-ES" sz="1600" b="1" baseline="30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o</a:t>
              </a:r>
            </a:p>
          </p:txBody>
        </p:sp>
      </p:grpSp>
      <p:sp>
        <p:nvSpPr>
          <p:cNvPr id="66" name="65 CuadroTexto"/>
          <p:cNvSpPr txBox="1"/>
          <p:nvPr/>
        </p:nvSpPr>
        <p:spPr>
          <a:xfrm>
            <a:off x="488950" y="792228"/>
            <a:ext cx="8223250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14000"/>
              </a:lnSpc>
              <a:spcAft>
                <a:spcPts val="2400"/>
              </a:spcAft>
              <a:buFont typeface="Arial" pitchFamily="34" charset="0"/>
              <a:buChar char="•"/>
              <a:defRPr>
                <a:latin typeface="Neo Sans Pro" pitchFamily="34" charset="0"/>
              </a:defRPr>
            </a:lvl1pPr>
          </a:lstStyle>
          <a:p>
            <a:pPr marL="0" indent="0">
              <a:lnSpc>
                <a:spcPct val="130000"/>
              </a:lnSpc>
              <a:buNone/>
            </a:pPr>
            <a:r>
              <a:rPr lang="es-MX" sz="1600" dirty="0">
                <a:latin typeface="+mn-lt"/>
              </a:rPr>
              <a:t>En las instituciones participantes del sector público se identifican, </a:t>
            </a:r>
            <a:r>
              <a:rPr lang="es-MX" sz="1600" b="1" dirty="0">
                <a:latin typeface="+mn-lt"/>
              </a:rPr>
              <a:t>hasta el tercer nivel de su estructura jerárquica, </a:t>
            </a:r>
            <a:r>
              <a:rPr lang="es-MX" sz="1600" dirty="0">
                <a:latin typeface="+mn-lt"/>
              </a:rPr>
              <a:t>a las Unidades Administrativas con Funciones Estadísticas (</a:t>
            </a:r>
            <a:r>
              <a:rPr lang="es-MX" sz="1600" dirty="0" err="1" smtClean="0">
                <a:latin typeface="+mn-lt"/>
              </a:rPr>
              <a:t>UAFEs</a:t>
            </a:r>
            <a:r>
              <a:rPr lang="es-MX" sz="1600" dirty="0" smtClean="0">
                <a:latin typeface="+mn-lt"/>
              </a:rPr>
              <a:t>), </a:t>
            </a:r>
            <a:r>
              <a:rPr lang="es-MX" sz="1600" dirty="0">
                <a:latin typeface="+mn-lt"/>
              </a:rPr>
              <a:t>para que aporten y/o actualicen su </a:t>
            </a:r>
            <a:r>
              <a:rPr lang="es-MX" sz="1600" dirty="0" smtClean="0">
                <a:latin typeface="+mn-lt"/>
              </a:rPr>
              <a:t>información en </a:t>
            </a:r>
            <a:r>
              <a:rPr lang="es-MX" sz="1600" dirty="0">
                <a:latin typeface="+mn-lt"/>
              </a:rPr>
              <a:t>el </a:t>
            </a:r>
            <a:r>
              <a:rPr lang="es-MX" sz="1600" dirty="0" smtClean="0">
                <a:latin typeface="+mn-lt"/>
              </a:rPr>
              <a:t>REN.</a:t>
            </a:r>
            <a:endParaRPr lang="es-MX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49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764704"/>
            <a:ext cx="8208912" cy="1073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s-MX" sz="1700" dirty="0">
                <a:latin typeface="+mn-lt"/>
              </a:rPr>
              <a:t>Proceso permanente de inscripción, en el cual se asientan </a:t>
            </a:r>
            <a:r>
              <a:rPr lang="es-MX" sz="1700" dirty="0" smtClean="0">
                <a:latin typeface="+mn-lt"/>
              </a:rPr>
              <a:t>en forma homologada las </a:t>
            </a:r>
            <a:r>
              <a:rPr lang="es-MX" sz="1700" b="1" dirty="0" smtClean="0">
                <a:latin typeface="+mn-lt"/>
              </a:rPr>
              <a:t>referencias </a:t>
            </a:r>
            <a:r>
              <a:rPr lang="es-MX" sz="1700" b="1" dirty="0">
                <a:latin typeface="+mn-lt"/>
              </a:rPr>
              <a:t>básicas sobre </a:t>
            </a:r>
            <a:r>
              <a:rPr lang="es-MX" sz="1700" b="1" dirty="0" smtClean="0">
                <a:latin typeface="+mn-lt"/>
              </a:rPr>
              <a:t>los proyectos y productos resultantes, </a:t>
            </a:r>
            <a:r>
              <a:rPr lang="es-MX" sz="1700" dirty="0" smtClean="0">
                <a:latin typeface="+mn-lt"/>
              </a:rPr>
              <a:t>así como </a:t>
            </a:r>
            <a:r>
              <a:rPr lang="es-MX" sz="1700" b="1" dirty="0" smtClean="0">
                <a:latin typeface="+mn-lt"/>
              </a:rPr>
              <a:t>datos de identificación y ubicación de las </a:t>
            </a:r>
            <a:r>
              <a:rPr lang="es-MX" sz="1700" b="1" dirty="0" err="1" smtClean="0">
                <a:latin typeface="+mn-lt"/>
              </a:rPr>
              <a:t>UAFEs</a:t>
            </a:r>
            <a:r>
              <a:rPr lang="es-MX" sz="1700" b="1" dirty="0" smtClean="0">
                <a:latin typeface="+mn-lt"/>
              </a:rPr>
              <a:t>.</a:t>
            </a:r>
            <a:endParaRPr lang="es-MX" sz="1700" b="1" dirty="0">
              <a:latin typeface="+mn-lt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339752" y="138698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500" b="1" dirty="0" smtClean="0">
                <a:solidFill>
                  <a:srgbClr val="0070C0"/>
                </a:solidFill>
                <a:latin typeface="+mn-lt"/>
              </a:rPr>
              <a:t>Descripción REN</a:t>
            </a:r>
            <a:endParaRPr lang="es-MX" sz="25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9" name="17 CuadroTexto"/>
          <p:cNvSpPr txBox="1">
            <a:spLocks noChangeArrowheads="1"/>
          </p:cNvSpPr>
          <p:nvPr/>
        </p:nvSpPr>
        <p:spPr bwMode="auto">
          <a:xfrm>
            <a:off x="285475" y="5805264"/>
            <a:ext cx="4934597" cy="20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MX" sz="850" dirty="0" smtClean="0">
                <a:latin typeface="Neo Sans Pro" pitchFamily="34" charset="0"/>
                <a:cs typeface="Helvetica" pitchFamily="34" charset="0"/>
              </a:rPr>
              <a:t>1/ </a:t>
            </a:r>
            <a:r>
              <a:rPr lang="pt-BR" sz="850" dirty="0">
                <a:latin typeface="Neo Sans Pro" pitchFamily="34" charset="0"/>
                <a:cs typeface="Helvetica" pitchFamily="34" charset="0"/>
              </a:rPr>
              <a:t>Norma Técnica sobre Domicílios Geográficos. </a:t>
            </a:r>
            <a:r>
              <a:rPr lang="pt-BR" sz="850" dirty="0" smtClean="0">
                <a:latin typeface="Neo Sans Pro" pitchFamily="34" charset="0"/>
                <a:cs typeface="Helvetica" pitchFamily="34" charset="0"/>
              </a:rPr>
              <a:t>SNIEG.</a:t>
            </a:r>
            <a:endParaRPr lang="es-MX" sz="850" dirty="0">
              <a:latin typeface="Neo Sans Pro" pitchFamily="34" charset="0"/>
              <a:cs typeface="Helvetica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246698"/>
              </p:ext>
            </p:extLst>
          </p:nvPr>
        </p:nvGraphicFramePr>
        <p:xfrm>
          <a:off x="323528" y="2426239"/>
          <a:ext cx="2160240" cy="324518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450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MX" sz="13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Datos de la institución</a:t>
                      </a:r>
                    </a:p>
                    <a:p>
                      <a:pPr marL="0" indent="-171450" algn="ctr" defTabSz="914400" rtl="0" eaLnBrk="1" latinLnBrk="0" hangingPunct="1">
                        <a:buFont typeface="Arial" pitchFamily="34" charset="0"/>
                        <a:buChar char="•"/>
                      </a:pPr>
                      <a:endParaRPr lang="es-MX" sz="1300" b="0" kern="1200" dirty="0">
                        <a:solidFill>
                          <a:schemeClr val="lt1"/>
                        </a:solidFill>
                        <a:latin typeface="Neo Sans Pro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177D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Identificación y ubicación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557">
                <a:tc vMerge="1"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s-MX" sz="1100" b="0" dirty="0">
                        <a:latin typeface="Neo Sans Pro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MX" sz="1200" b="0" dirty="0" smtClean="0">
                          <a:latin typeface="+mn-lt"/>
                        </a:rPr>
                        <a:t>Ámbito administrativo</a:t>
                      </a:r>
                      <a:endParaRPr lang="es-MX" sz="1200" b="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88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Datos de la Unidad Administrativa</a:t>
                      </a:r>
                      <a:endParaRPr lang="es-MX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MX" sz="1200" b="0" dirty="0" smtClean="0">
                          <a:latin typeface="+mn-lt"/>
                        </a:rPr>
                        <a:t>Identificación y ubicación </a:t>
                      </a:r>
                      <a:r>
                        <a:rPr lang="es-MX" sz="1200" b="0" baseline="30000" dirty="0" smtClean="0">
                          <a:latin typeface="+mn-lt"/>
                        </a:rPr>
                        <a:t>1/</a:t>
                      </a:r>
                      <a:endParaRPr lang="es-MX" sz="1200" b="0" baseline="300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229">
                <a:tc vMerge="1"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s-MX" sz="1100" b="0" dirty="0">
                        <a:latin typeface="Neo Sans Pr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MX" sz="1200" b="0" dirty="0" smtClean="0">
                          <a:latin typeface="+mn-lt"/>
                        </a:rPr>
                        <a:t>Informante designado</a:t>
                      </a:r>
                      <a:endParaRPr lang="es-MX" sz="1200" b="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313633"/>
              </p:ext>
            </p:extLst>
          </p:nvPr>
        </p:nvGraphicFramePr>
        <p:xfrm>
          <a:off x="3131840" y="2426240"/>
          <a:ext cx="2880320" cy="3385780"/>
        </p:xfrm>
        <a:graphic>
          <a:graphicData uri="http://schemas.openxmlformats.org/drawingml/2006/table">
            <a:tbl>
              <a:tblPr firstRow="1" bandRow="1">
                <a:effectLst>
                  <a:outerShdw blurRad="127000" dist="63500" dir="5400000" algn="t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489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578">
                <a:tc rowSpan="10">
                  <a:txBody>
                    <a:bodyPr/>
                    <a:lstStyle/>
                    <a:p>
                      <a:pPr algn="ctr"/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Proyecto Estadístico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+mn-lt"/>
                        <a:cs typeface="Helvetica" pitchFamily="34" charset="0"/>
                      </a:endParaRPr>
                    </a:p>
                  </a:txBody>
                  <a:tcPr marL="36000" marR="1800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 algn="l">
                        <a:buNone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latin typeface="+mn-lt"/>
                          <a:cs typeface="Helvetica" pitchFamily="34" charset="0"/>
                        </a:rPr>
                        <a:t>1)	</a:t>
                      </a: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Título del proyecto</a:t>
                      </a:r>
                      <a:endParaRPr lang="es-MX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78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2)    Tipo de proyecto estadístico</a:t>
                      </a: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578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indent="-266700" algn="l" defTabSz="914400" rtl="0" eaLnBrk="1" latinLnBrk="0" hangingPunct="1"/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3)	Objetivo general</a:t>
                      </a:r>
                      <a:endParaRPr lang="es-MX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578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4)  	Categorías o unidades de análisis</a:t>
                      </a: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57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AutoNum type="arabicParenR" startAt="5"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Criterios de desglose y        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      Clasificaciones</a:t>
                      </a: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578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indent="-266700" algn="l" defTabSz="914400" rtl="0" eaLnBrk="1" latinLnBrk="0" hangingPunct="1"/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6)	Unidad de observación</a:t>
                      </a:r>
                      <a:endParaRPr lang="es-MX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578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7)    Frecuencia de generación</a:t>
                      </a: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57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indent="-266700" algn="l" defTabSz="914400" rtl="0" eaLnBrk="1" latinLnBrk="0" hangingPunct="1"/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8)	Periodo de referencia</a:t>
                      </a:r>
                      <a:endParaRPr lang="es-MX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57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indent="-266700" algn="l" defTabSz="914400" rtl="0" eaLnBrk="1" latinLnBrk="0" hangingPunct="1"/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9)   Cobertura geográfica</a:t>
                      </a:r>
                      <a:endParaRPr lang="es-MX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578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10)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latin typeface="+mn-lt"/>
                          <a:cs typeface="Helvetica" pitchFamily="34" charset="0"/>
                        </a:rPr>
                        <a:t>	</a:t>
                      </a: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Documentos metodológicos</a:t>
                      </a: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3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602238"/>
              </p:ext>
            </p:extLst>
          </p:nvPr>
        </p:nvGraphicFramePr>
        <p:xfrm>
          <a:off x="6153301" y="2420888"/>
          <a:ext cx="2523155" cy="3356135"/>
        </p:xfrm>
        <a:graphic>
          <a:graphicData uri="http://schemas.openxmlformats.org/drawingml/2006/table">
            <a:tbl>
              <a:tblPr firstRow="1" bandRow="1">
                <a:effectLst>
                  <a:outerShdw blurRad="127000" dist="63500" dir="5400000" algn="t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201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67">
                <a:tc>
                  <a:txBody>
                    <a:bodyPr/>
                    <a:lstStyle/>
                    <a:p>
                      <a:pPr marL="266700" indent="-266700" algn="l">
                        <a:buNone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latin typeface="+mn-lt"/>
                          <a:cs typeface="Helvetica" pitchFamily="34" charset="0"/>
                        </a:rPr>
                        <a:t>1)	</a:t>
                      </a: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Título del producto</a:t>
                      </a:r>
                      <a:endParaRPr lang="es-MX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s-MX" sz="1400" b="0" kern="1200" baseline="0" dirty="0" smtClean="0">
                          <a:solidFill>
                            <a:schemeClr val="tx1"/>
                          </a:solidFill>
                          <a:latin typeface="Helvetica" panose="020B0504020202030204" pitchFamily="34" charset="0"/>
                          <a:ea typeface="+mn-ea"/>
                          <a:cs typeface="Helvetica" pitchFamily="34" charset="0"/>
                        </a:rPr>
                        <a:t>Producto Estadístico</a:t>
                      </a:r>
                      <a:endParaRPr lang="es-MX" sz="1100" b="0" kern="1200" baseline="0" dirty="0">
                        <a:solidFill>
                          <a:schemeClr val="tx1"/>
                        </a:solidFill>
                        <a:latin typeface="Helvetica" panose="020B0504020202030204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vert="vert27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A9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67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2) 	Contenido temático</a:t>
                      </a:r>
                      <a:endParaRPr lang="es-MX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66700" indent="-266700"/>
                      <a:endParaRPr lang="es-MX" sz="1200" b="0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67">
                <a:tc>
                  <a:txBody>
                    <a:bodyPr/>
                    <a:lstStyle/>
                    <a:p>
                      <a:pPr marL="266700" indent="-266700" algn="l" defTabSz="914400" rtl="0" eaLnBrk="1" latinLnBrk="0" hangingPunct="1"/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3)	Periodo de referencia</a:t>
                      </a:r>
                      <a:endParaRPr lang="es-MX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66700" indent="-266700" algn="l" defTabSz="914400" rtl="0" eaLnBrk="1" latinLnBrk="0" hangingPunct="1"/>
                      <a:endParaRPr lang="es-MX" sz="1200" b="0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99">
                <a:tc>
                  <a:txBody>
                    <a:bodyPr/>
                    <a:lstStyle/>
                    <a:p>
                      <a:pPr marL="266700" indent="-266700" algn="l" defTabSz="914400" rtl="0" eaLnBrk="1" latinLnBrk="0" hangingPunct="1"/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4)   Fecha más reciente de publicación</a:t>
                      </a:r>
                      <a:endParaRPr lang="es-MX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66700" indent="-266700" algn="l" defTabSz="914400" rtl="0" eaLnBrk="1" latinLnBrk="0" hangingPunct="1"/>
                      <a:endParaRPr lang="es-MX" sz="1200" b="0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67">
                <a:tc>
                  <a:txBody>
                    <a:bodyPr/>
                    <a:lstStyle/>
                    <a:p>
                      <a:pPr marL="266700" indent="-266700" algn="l" defTabSz="914400" rtl="0" eaLnBrk="1" latinLnBrk="0" hangingPunct="1"/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5) 	Frecuencia de publicación</a:t>
                      </a:r>
                      <a:endParaRPr lang="es-MX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66700" indent="-266700" algn="l" defTabSz="914400" rtl="0" eaLnBrk="1" latinLnBrk="0" hangingPunct="1"/>
                      <a:endParaRPr lang="es-MX" sz="1200" b="0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67">
                <a:tc>
                  <a:txBody>
                    <a:bodyPr/>
                    <a:lstStyle/>
                    <a:p>
                      <a:pPr marL="266700" indent="-266700" algn="l" defTabSz="914400" rtl="0" eaLnBrk="1" latinLnBrk="0" hangingPunct="1"/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6)	Medios de difusión</a:t>
                      </a:r>
                      <a:endParaRPr lang="es-MX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66700" indent="-266700" algn="l" defTabSz="914400" rtl="0" eaLnBrk="1" latinLnBrk="0" hangingPunct="1"/>
                      <a:endParaRPr lang="es-MX" sz="1200" b="0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67">
                <a:tc>
                  <a:txBody>
                    <a:bodyPr/>
                    <a:lstStyle/>
                    <a:p>
                      <a:pPr marL="266700" indent="-266700" algn="l" defTabSz="914400" rtl="0" eaLnBrk="1" latinLnBrk="0" hangingPunct="1"/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7)	Condición de accesibilidad</a:t>
                      </a:r>
                      <a:endParaRPr lang="es-MX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66700" indent="-266700" algn="l" defTabSz="914400" rtl="0" eaLnBrk="1" latinLnBrk="0" hangingPunct="1"/>
                      <a:endParaRPr lang="es-MX" sz="1200" b="0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67">
                <a:tc>
                  <a:txBody>
                    <a:bodyPr/>
                    <a:lstStyle/>
                    <a:p>
                      <a:pPr marL="266700" indent="-266700" algn="l" defTabSz="914400" rtl="0" eaLnBrk="1" latinLnBrk="0" hangingPunct="1"/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8)	Lugares de consulta</a:t>
                      </a: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66700" indent="-266700" algn="l" defTabSz="914400" rtl="0" eaLnBrk="1" latinLnBrk="0" hangingPunct="1"/>
                      <a:endParaRPr lang="es-MX" sz="1200" b="0" kern="1200" dirty="0" smtClean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67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9)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latin typeface="+mn-lt"/>
                          <a:cs typeface="Helvetica" pitchFamily="34" charset="0"/>
                        </a:rPr>
                        <a:t>	</a:t>
                      </a: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Helvetica" pitchFamily="34" charset="0"/>
                        </a:rPr>
                        <a:t>Fuentes institucionales</a:t>
                      </a:r>
                      <a:endParaRPr lang="es-MX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66700" indent="-266700"/>
                      <a:endParaRPr lang="es-MX" sz="1200" b="0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36000" marR="18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22237" y="1866890"/>
            <a:ext cx="16193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b="1" dirty="0">
                <a:solidFill>
                  <a:srgbClr val="00B0F0"/>
                </a:solidFill>
                <a:latin typeface="+mn-lt"/>
              </a:rPr>
              <a:t>Caracterización</a:t>
            </a:r>
          </a:p>
          <a:p>
            <a:r>
              <a:rPr lang="es-MX" sz="1500" b="1" dirty="0">
                <a:solidFill>
                  <a:srgbClr val="00B0F0"/>
                </a:solidFill>
                <a:latin typeface="+mn-lt"/>
              </a:rPr>
              <a:t>de las </a:t>
            </a:r>
            <a:r>
              <a:rPr lang="es-MX" sz="1500" b="1" dirty="0" err="1">
                <a:solidFill>
                  <a:srgbClr val="00B0F0"/>
                </a:solidFill>
                <a:latin typeface="+mn-lt"/>
              </a:rPr>
              <a:t>UAFEs</a:t>
            </a:r>
            <a:endParaRPr lang="es-MX" sz="1500" b="1" dirty="0" smtClean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475882" y="1982307"/>
            <a:ext cx="43524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b="1" dirty="0">
                <a:solidFill>
                  <a:srgbClr val="00B0F0"/>
                </a:solidFill>
                <a:latin typeface="+mn-lt"/>
              </a:rPr>
              <a:t>Caracterización de los </a:t>
            </a:r>
            <a:r>
              <a:rPr lang="es-MX" sz="1500" b="1" dirty="0" smtClean="0">
                <a:solidFill>
                  <a:srgbClr val="00B0F0"/>
                </a:solidFill>
              </a:rPr>
              <a:t>proyectos </a:t>
            </a:r>
            <a:r>
              <a:rPr lang="es-MX" sz="1500" b="1" dirty="0" smtClean="0">
                <a:solidFill>
                  <a:srgbClr val="00B0F0"/>
                </a:solidFill>
                <a:latin typeface="+mn-lt"/>
              </a:rPr>
              <a:t>y productos</a:t>
            </a:r>
            <a:endParaRPr lang="es-MX" sz="1500" b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59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66" y="1340768"/>
            <a:ext cx="1004226" cy="7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38 CuadroTexto"/>
          <p:cNvSpPr txBox="1"/>
          <p:nvPr/>
        </p:nvSpPr>
        <p:spPr>
          <a:xfrm>
            <a:off x="2339752" y="13869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rgbClr val="0070C0"/>
                </a:solidFill>
                <a:latin typeface="+mn-lt"/>
              </a:rPr>
              <a:t>UAFE</a:t>
            </a:r>
            <a:endParaRPr lang="es-MX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921445" y="548680"/>
            <a:ext cx="2810795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s-MX" sz="1300" b="1" dirty="0" smtClean="0">
                <a:solidFill>
                  <a:srgbClr val="00B0F0"/>
                </a:solidFill>
                <a:latin typeface="+mn-lt"/>
              </a:rPr>
              <a:t>UAFE.</a:t>
            </a:r>
            <a:r>
              <a:rPr lang="es-MX" sz="130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s-MX" sz="1300" dirty="0" smtClean="0">
                <a:latin typeface="+mn-lt"/>
              </a:rPr>
              <a:t>Área  </a:t>
            </a:r>
            <a:r>
              <a:rPr lang="es-MX" sz="1300" dirty="0">
                <a:latin typeface="+mn-lt"/>
              </a:rPr>
              <a:t>q</a:t>
            </a:r>
            <a:r>
              <a:rPr lang="es-MX" sz="1300" dirty="0" smtClean="0">
                <a:latin typeface="+mn-lt"/>
              </a:rPr>
              <a:t>ue</a:t>
            </a:r>
            <a:r>
              <a:rPr lang="es-MX" sz="1300" dirty="0">
                <a:latin typeface="+mn-lt"/>
              </a:rPr>
              <a:t>, como parte de sus funciones, </a:t>
            </a:r>
            <a:r>
              <a:rPr lang="es-MX" sz="1300" dirty="0" smtClean="0">
                <a:latin typeface="+mn-lt"/>
              </a:rPr>
              <a:t>coordina </a:t>
            </a:r>
            <a:r>
              <a:rPr lang="es-MX" sz="1300" dirty="0">
                <a:latin typeface="+mn-lt"/>
              </a:rPr>
              <a:t>o </a:t>
            </a:r>
            <a:r>
              <a:rPr lang="es-MX" sz="1300" dirty="0" smtClean="0">
                <a:latin typeface="+mn-lt"/>
              </a:rPr>
              <a:t>realiza </a:t>
            </a:r>
            <a:r>
              <a:rPr lang="es-MX" sz="1300" dirty="0">
                <a:latin typeface="+mn-lt"/>
              </a:rPr>
              <a:t>proyectos de </a:t>
            </a:r>
            <a:r>
              <a:rPr lang="es-MX" sz="1300" b="1" dirty="0">
                <a:latin typeface="+mn-lt"/>
              </a:rPr>
              <a:t>generación y/o de integración de información estadística.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72"/>
          <a:stretch/>
        </p:blipFill>
        <p:spPr bwMode="auto">
          <a:xfrm>
            <a:off x="3169091" y="712112"/>
            <a:ext cx="753020" cy="106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767838" y="1801835"/>
            <a:ext cx="1728192" cy="131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es-MX" sz="1300" b="1" dirty="0" smtClean="0">
                <a:solidFill>
                  <a:srgbClr val="00B0F0"/>
                </a:solidFill>
                <a:latin typeface="+mn-lt"/>
              </a:rPr>
              <a:t>PRODUCTORA.</a:t>
            </a:r>
            <a:r>
              <a:rPr lang="es-MX" sz="130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s-MX" sz="1300" dirty="0" smtClean="0">
                <a:latin typeface="+mn-lt"/>
              </a:rPr>
              <a:t>Realiza actividades para la </a:t>
            </a:r>
            <a:r>
              <a:rPr lang="es-MX" sz="1300" b="1" dirty="0" smtClean="0">
                <a:latin typeface="+mn-lt"/>
              </a:rPr>
              <a:t>generación de </a:t>
            </a:r>
            <a:r>
              <a:rPr lang="es-MX" sz="1300" b="1" dirty="0">
                <a:latin typeface="+mn-lt"/>
              </a:rPr>
              <a:t>información </a:t>
            </a:r>
            <a:r>
              <a:rPr lang="es-MX" sz="1300" b="1" dirty="0" smtClean="0">
                <a:latin typeface="+mn-lt"/>
              </a:rPr>
              <a:t>estadística. </a:t>
            </a:r>
            <a:endParaRPr lang="es-MX" sz="1300" b="1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78" y="1052736"/>
            <a:ext cx="685002" cy="70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33 CuadroTexto"/>
          <p:cNvSpPr txBox="1"/>
          <p:nvPr/>
        </p:nvSpPr>
        <p:spPr>
          <a:xfrm>
            <a:off x="323528" y="3637822"/>
            <a:ext cx="25922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s-MX" sz="1300" b="1" dirty="0" smtClean="0">
                <a:solidFill>
                  <a:srgbClr val="00B0F0"/>
                </a:solidFill>
                <a:latin typeface="+mn-lt"/>
              </a:rPr>
              <a:t>BÁSICA.</a:t>
            </a:r>
            <a:r>
              <a:rPr lang="es-MX" sz="1300" dirty="0" smtClean="0">
                <a:solidFill>
                  <a:srgbClr val="00B0F0"/>
                </a:solidFill>
                <a:latin typeface="+mn-lt"/>
              </a:rPr>
              <a:t> </a:t>
            </a:r>
          </a:p>
          <a:p>
            <a:pPr lvl="0" algn="just">
              <a:lnSpc>
                <a:spcPct val="130000"/>
              </a:lnSpc>
            </a:pPr>
            <a:endParaRPr lang="es-MX" sz="800" dirty="0" smtClean="0">
              <a:latin typeface="+mn-lt"/>
            </a:endParaRPr>
          </a:p>
          <a:p>
            <a:pPr marL="180975" lvl="0" indent="-180975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s-MX" sz="1300" dirty="0" smtClean="0">
                <a:latin typeface="+mn-lt"/>
              </a:rPr>
              <a:t>Encuestas por muestreo.</a:t>
            </a:r>
          </a:p>
          <a:p>
            <a:pPr marL="180975" lvl="0" indent="-180975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s-MX" sz="1300" dirty="0" smtClean="0">
                <a:latin typeface="+mn-lt"/>
              </a:rPr>
              <a:t>Censos.</a:t>
            </a:r>
          </a:p>
          <a:p>
            <a:pPr marL="180975" lvl="0" indent="-180975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s-MX" sz="13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Registros administrativos</a:t>
            </a:r>
            <a:r>
              <a:rPr lang="es-MX" sz="1300" b="1" dirty="0" smtClean="0">
                <a:solidFill>
                  <a:schemeClr val="accent6"/>
                </a:solidFill>
                <a:latin typeface="+mn-lt"/>
              </a:rPr>
              <a:t>.</a:t>
            </a:r>
            <a:r>
              <a:rPr lang="es-MX" sz="1300" b="1" dirty="0" smtClean="0">
                <a:latin typeface="+mn-lt"/>
              </a:rPr>
              <a:t> </a:t>
            </a:r>
            <a:endParaRPr lang="es-MX" sz="1300" b="1" dirty="0">
              <a:latin typeface="+mn-lt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2856068" y="3675810"/>
            <a:ext cx="2228283" cy="134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es-MX" sz="1300" b="1" dirty="0" smtClean="0">
                <a:solidFill>
                  <a:srgbClr val="00B0F0"/>
                </a:solidFill>
                <a:latin typeface="+mn-lt"/>
              </a:rPr>
              <a:t>DERIVADA.</a:t>
            </a:r>
          </a:p>
          <a:p>
            <a:pPr lvl="0" algn="just">
              <a:lnSpc>
                <a:spcPct val="125000"/>
              </a:lnSpc>
            </a:pPr>
            <a:r>
              <a:rPr lang="es-MX" sz="13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s-MX" sz="1300" b="1" dirty="0" smtClean="0">
                <a:latin typeface="+mn-lt"/>
              </a:rPr>
              <a:t>Transformación de estadística básica </a:t>
            </a:r>
            <a:r>
              <a:rPr lang="es-MX" sz="1300" dirty="0" smtClean="0">
                <a:latin typeface="+mn-lt"/>
              </a:rPr>
              <a:t>en derivada a partir de un modelo teórico o empírico.</a:t>
            </a:r>
            <a:endParaRPr lang="es-MX" sz="1300" b="1" dirty="0"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714778" y="2060848"/>
            <a:ext cx="2016000" cy="217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s-MX" sz="1300" b="1" dirty="0" smtClean="0">
                <a:solidFill>
                  <a:srgbClr val="00B0F0"/>
                </a:solidFill>
                <a:latin typeface="+mn-lt"/>
              </a:rPr>
              <a:t>INTEGRADORA.</a:t>
            </a:r>
            <a:r>
              <a:rPr lang="es-MX" sz="130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s-MX" sz="1300" dirty="0" smtClean="0">
                <a:latin typeface="+mn-lt"/>
              </a:rPr>
              <a:t>Realiza actividades de </a:t>
            </a:r>
            <a:r>
              <a:rPr lang="es-MX" sz="1300" b="1" dirty="0" smtClean="0">
                <a:latin typeface="+mn-lt"/>
              </a:rPr>
              <a:t>recopilación, selección y organización</a:t>
            </a:r>
            <a:r>
              <a:rPr lang="es-MX" sz="1300" dirty="0" smtClean="0">
                <a:latin typeface="+mn-lt"/>
              </a:rPr>
              <a:t> de información estadística </a:t>
            </a:r>
            <a:r>
              <a:rPr lang="es-MX" sz="1300" b="1" dirty="0" smtClean="0">
                <a:latin typeface="+mn-lt"/>
              </a:rPr>
              <a:t>producida por otras fuentes</a:t>
            </a:r>
            <a:r>
              <a:rPr lang="es-MX" sz="1300" dirty="0" smtClean="0">
                <a:latin typeface="+mn-lt"/>
              </a:rPr>
              <a:t> para difundirla en un producto.</a:t>
            </a:r>
            <a:endParaRPr lang="es-MX" sz="1300" b="1" dirty="0"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42" y="3651689"/>
            <a:ext cx="433945" cy="43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513" y="3573016"/>
            <a:ext cx="639487" cy="46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6336472" y="4293096"/>
            <a:ext cx="2484000" cy="147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6800" tIns="45720" rIns="468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s-MX" sz="1100" b="1" dirty="0" smtClean="0">
                <a:solidFill>
                  <a:schemeClr val="tx1"/>
                </a:solidFill>
              </a:rPr>
              <a:t>PRODUCTO</a:t>
            </a:r>
          </a:p>
          <a:p>
            <a:pPr algn="just">
              <a:lnSpc>
                <a:spcPct val="130000"/>
              </a:lnSpc>
            </a:pPr>
            <a:r>
              <a:rPr lang="es-MX" sz="1100" dirty="0" smtClean="0">
                <a:solidFill>
                  <a:schemeClr val="tx1"/>
                </a:solidFill>
              </a:rPr>
              <a:t>Resultado </a:t>
            </a:r>
            <a:r>
              <a:rPr lang="es-MX" sz="1100" dirty="0">
                <a:solidFill>
                  <a:schemeClr val="tx1"/>
                </a:solidFill>
              </a:rPr>
              <a:t>final expresado en un </a:t>
            </a:r>
            <a:r>
              <a:rPr lang="es-MX" sz="1100" b="1" dirty="0">
                <a:solidFill>
                  <a:schemeClr val="tx1"/>
                </a:solidFill>
              </a:rPr>
              <a:t>documento impreso o en medios digitales, </a:t>
            </a:r>
            <a:r>
              <a:rPr lang="es-MX" sz="1100" dirty="0">
                <a:solidFill>
                  <a:schemeClr val="tx1"/>
                </a:solidFill>
              </a:rPr>
              <a:t>elaborado por una</a:t>
            </a:r>
          </a:p>
          <a:p>
            <a:pPr algn="just">
              <a:lnSpc>
                <a:spcPct val="130000"/>
              </a:lnSpc>
            </a:pPr>
            <a:r>
              <a:rPr lang="es-MX" sz="1100" dirty="0" smtClean="0">
                <a:solidFill>
                  <a:schemeClr val="tx1"/>
                </a:solidFill>
              </a:rPr>
              <a:t>UAFE </a:t>
            </a:r>
            <a:r>
              <a:rPr lang="es-MX" sz="1100" dirty="0">
                <a:solidFill>
                  <a:schemeClr val="tx1"/>
                </a:solidFill>
              </a:rPr>
              <a:t>a partir de la ejecución de un proyecto </a:t>
            </a:r>
            <a:r>
              <a:rPr lang="es-MX" sz="1100" dirty="0" smtClean="0">
                <a:solidFill>
                  <a:schemeClr val="tx1"/>
                </a:solidFill>
              </a:rPr>
              <a:t>estadístico</a:t>
            </a:r>
            <a:r>
              <a:rPr lang="es-MX" sz="11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18148">
            <a:off x="2066355" y="938980"/>
            <a:ext cx="842910" cy="37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6116" flipV="1">
            <a:off x="6928147" y="967463"/>
            <a:ext cx="64042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Rectángulo redondeado"/>
          <p:cNvSpPr/>
          <p:nvPr/>
        </p:nvSpPr>
        <p:spPr>
          <a:xfrm>
            <a:off x="3601060" y="2132856"/>
            <a:ext cx="2376000" cy="13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lvl="0" algn="just">
              <a:lnSpc>
                <a:spcPct val="130000"/>
              </a:lnSpc>
            </a:pPr>
            <a:r>
              <a:rPr lang="es-MX" sz="1300" b="1" dirty="0" smtClean="0">
                <a:solidFill>
                  <a:schemeClr val="tx1"/>
                </a:solidFill>
              </a:rPr>
              <a:t>PROYECTO ESTADÍSTICO</a:t>
            </a:r>
            <a:r>
              <a:rPr lang="es-MX" sz="1300" dirty="0" smtClean="0">
                <a:solidFill>
                  <a:srgbClr val="00B0F0"/>
                </a:solidFill>
              </a:rPr>
              <a:t> </a:t>
            </a:r>
            <a:r>
              <a:rPr lang="es-MX" sz="1300" dirty="0" smtClean="0"/>
              <a:t>Conjunto </a:t>
            </a:r>
            <a:r>
              <a:rPr lang="es-MX" sz="1300" dirty="0"/>
              <a:t>de </a:t>
            </a:r>
            <a:r>
              <a:rPr lang="es-MX" sz="1300" b="1" dirty="0"/>
              <a:t>actividades ordenadas y relacionadas para producir e integrar </a:t>
            </a:r>
            <a:r>
              <a:rPr lang="es-MX" sz="1300" dirty="0" smtClean="0"/>
              <a:t>información estadística.</a:t>
            </a:r>
            <a:endParaRPr lang="es-MX" sz="1300" b="1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40" y="2862367"/>
            <a:ext cx="720000" cy="19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864" y="2492894"/>
            <a:ext cx="936000" cy="25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1463" flipH="1">
            <a:off x="4862187" y="1822101"/>
            <a:ext cx="529231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0822">
            <a:off x="992231" y="3289701"/>
            <a:ext cx="348218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9471" flipH="1">
            <a:off x="1930259" y="3305662"/>
            <a:ext cx="1038623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9339">
            <a:off x="5377565" y="3568483"/>
            <a:ext cx="1044000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Llamada con línea 2"/>
          <p:cNvSpPr/>
          <p:nvPr/>
        </p:nvSpPr>
        <p:spPr>
          <a:xfrm>
            <a:off x="539552" y="5085184"/>
            <a:ext cx="3735831" cy="866428"/>
          </a:xfrm>
          <a:prstGeom prst="borderCallout2">
            <a:avLst>
              <a:gd name="adj1" fmla="val 22619"/>
              <a:gd name="adj2" fmla="val -2979"/>
              <a:gd name="adj3" fmla="val 17461"/>
              <a:gd name="adj4" fmla="val -7743"/>
              <a:gd name="adj5" fmla="val -26119"/>
              <a:gd name="adj6" fmla="val 4928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s-MX" sz="1100" dirty="0">
                <a:solidFill>
                  <a:schemeClr val="tx1"/>
                </a:solidFill>
              </a:rPr>
              <a:t>Serie de </a:t>
            </a:r>
            <a:r>
              <a:rPr lang="es-MX" sz="1100" b="1" dirty="0">
                <a:solidFill>
                  <a:schemeClr val="tx1"/>
                </a:solidFill>
              </a:rPr>
              <a:t>datos</a:t>
            </a:r>
            <a:r>
              <a:rPr lang="es-MX" sz="1100" dirty="0">
                <a:solidFill>
                  <a:schemeClr val="tx1"/>
                </a:solidFill>
              </a:rPr>
              <a:t> sobre un hecho, evento, suceso o acción sujeto a regulación o control </a:t>
            </a:r>
            <a:r>
              <a:rPr lang="es-MX" sz="1100" b="1" dirty="0">
                <a:solidFill>
                  <a:schemeClr val="tx1"/>
                </a:solidFill>
              </a:rPr>
              <a:t>que recaba una dependencia u organismo del sector público </a:t>
            </a:r>
            <a:r>
              <a:rPr lang="es-MX" sz="1100" dirty="0">
                <a:solidFill>
                  <a:schemeClr val="tx1"/>
                </a:solidFill>
              </a:rPr>
              <a:t>como parte de su función.</a:t>
            </a:r>
          </a:p>
        </p:txBody>
      </p:sp>
    </p:spTree>
    <p:extLst>
      <p:ext uri="{BB962C8B-B14F-4D97-AF65-F5344CB8AC3E}">
        <p14:creationId xmlns:p14="http://schemas.microsoft.com/office/powerpoint/2010/main" val="4749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CuadroTexto"/>
          <p:cNvSpPr txBox="1"/>
          <p:nvPr/>
        </p:nvSpPr>
        <p:spPr>
          <a:xfrm>
            <a:off x="2411760" y="138698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500" b="1" dirty="0" smtClean="0">
                <a:solidFill>
                  <a:srgbClr val="0070C0"/>
                </a:solidFill>
                <a:latin typeface="+mn-lt"/>
              </a:rPr>
              <a:t>Proceso de registro/actualización</a:t>
            </a:r>
            <a:endParaRPr lang="es-MX" sz="25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3568" y="908720"/>
            <a:ext cx="160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+mn-lt"/>
              </a:rPr>
              <a:t>Solicitud de coordinador institucional</a:t>
            </a:r>
            <a:endParaRPr lang="es-MX" sz="1200" b="1" dirty="0">
              <a:latin typeface="+mn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827115" y="90872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+mn-lt"/>
              </a:rPr>
              <a:t>Designación de coordinador institucional</a:t>
            </a:r>
            <a:endParaRPr lang="es-MX" sz="1200" b="1" dirty="0">
              <a:latin typeface="+mn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7452320" y="1290826"/>
            <a:ext cx="1499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1000" dirty="0" smtClean="0">
                <a:latin typeface="+mn-lt"/>
              </a:rPr>
              <a:t>Enviar nombres y correos de informantes a SEFIPLAN e INEGI.</a:t>
            </a:r>
            <a:endParaRPr lang="es-MX" sz="1000" dirty="0">
              <a:latin typeface="+mn-lt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148064" y="9087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+mn-lt"/>
              </a:rPr>
              <a:t>Capacitación REN y sistema de captura</a:t>
            </a:r>
            <a:endParaRPr lang="es-MX" sz="1200" b="1" dirty="0">
              <a:latin typeface="+mn-lt"/>
            </a:endParaRPr>
          </a:p>
        </p:txBody>
      </p:sp>
      <p:sp>
        <p:nvSpPr>
          <p:cNvPr id="3" name="2 Pentágono"/>
          <p:cNvSpPr/>
          <p:nvPr/>
        </p:nvSpPr>
        <p:spPr>
          <a:xfrm>
            <a:off x="251520" y="945595"/>
            <a:ext cx="418447" cy="323165"/>
          </a:xfrm>
          <a:prstGeom prst="homePlate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 smtClean="0"/>
              <a:t>1</a:t>
            </a:r>
            <a:endParaRPr lang="es-MX" sz="15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1491630"/>
            <a:ext cx="1028700" cy="77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58 Pentágono"/>
          <p:cNvSpPr/>
          <p:nvPr/>
        </p:nvSpPr>
        <p:spPr>
          <a:xfrm>
            <a:off x="2395067" y="945595"/>
            <a:ext cx="418447" cy="323165"/>
          </a:xfrm>
          <a:prstGeom prst="homePlate">
            <a:avLst/>
          </a:prstGeom>
          <a:solidFill>
            <a:srgbClr val="F9452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 smtClean="0"/>
              <a:t>2</a:t>
            </a:r>
            <a:endParaRPr lang="es-MX" sz="15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628800"/>
            <a:ext cx="542925" cy="52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59 Pentágono"/>
          <p:cNvSpPr/>
          <p:nvPr/>
        </p:nvSpPr>
        <p:spPr>
          <a:xfrm>
            <a:off x="4712924" y="945595"/>
            <a:ext cx="418447" cy="323165"/>
          </a:xfrm>
          <a:prstGeom prst="homePlate">
            <a:avLst/>
          </a:prstGeom>
          <a:solidFill>
            <a:srgbClr val="00A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 smtClean="0"/>
              <a:t>3</a:t>
            </a:r>
            <a:endParaRPr lang="es-MX" sz="1500" b="1" dirty="0"/>
          </a:p>
        </p:txBody>
      </p:sp>
      <p:sp>
        <p:nvSpPr>
          <p:cNvPr id="61" name="60 CuadroTexto"/>
          <p:cNvSpPr txBox="1"/>
          <p:nvPr/>
        </p:nvSpPr>
        <p:spPr>
          <a:xfrm>
            <a:off x="7596336" y="90872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+mn-lt"/>
              </a:rPr>
              <a:t>Identificación de UAFE</a:t>
            </a:r>
            <a:endParaRPr lang="es-MX" sz="1200" b="1" dirty="0">
              <a:latin typeface="+mn-lt"/>
            </a:endParaRPr>
          </a:p>
        </p:txBody>
      </p:sp>
      <p:sp>
        <p:nvSpPr>
          <p:cNvPr id="63" name="62 Pentágono"/>
          <p:cNvSpPr/>
          <p:nvPr/>
        </p:nvSpPr>
        <p:spPr>
          <a:xfrm>
            <a:off x="7164288" y="940120"/>
            <a:ext cx="418447" cy="323165"/>
          </a:xfrm>
          <a:prstGeom prst="homePlate">
            <a:avLst/>
          </a:prstGeom>
          <a:solidFill>
            <a:srgbClr val="F9452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 smtClean="0"/>
              <a:t>4</a:t>
            </a:r>
            <a:endParaRPr lang="es-MX" sz="15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80" y="1628800"/>
            <a:ext cx="911535" cy="71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341" y="1810812"/>
            <a:ext cx="920115" cy="61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9883" y="1654474"/>
            <a:ext cx="297510" cy="39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1268760"/>
            <a:ext cx="252000" cy="1080120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SEFIPLAN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2411760" y="1268760"/>
            <a:ext cx="252000" cy="1080120"/>
          </a:xfrm>
          <a:prstGeom prst="rect">
            <a:avLst/>
          </a:prstGeom>
          <a:solidFill>
            <a:srgbClr val="F2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DEPENDENCIAS</a:t>
            </a:r>
            <a:endParaRPr lang="es-MX" sz="900" b="1" dirty="0">
              <a:solidFill>
                <a:schemeClr val="tx1"/>
              </a:solidFill>
            </a:endParaRPr>
          </a:p>
        </p:txBody>
      </p:sp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4140" y="1654475"/>
            <a:ext cx="297510" cy="39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69 Rectángulo"/>
          <p:cNvSpPr/>
          <p:nvPr/>
        </p:nvSpPr>
        <p:spPr>
          <a:xfrm>
            <a:off x="4716016" y="1268760"/>
            <a:ext cx="252000" cy="108012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SEFIPLAN-INEGI</a:t>
            </a:r>
            <a:endParaRPr lang="es-MX" sz="900" b="1" dirty="0">
              <a:solidFill>
                <a:schemeClr val="tx1"/>
              </a:solidFill>
            </a:endParaRPr>
          </a:p>
        </p:txBody>
      </p:sp>
      <p:pic>
        <p:nvPicPr>
          <p:cNvPr id="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32412" y="1654474"/>
            <a:ext cx="297510" cy="39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71 Rectángulo"/>
          <p:cNvSpPr/>
          <p:nvPr/>
        </p:nvSpPr>
        <p:spPr>
          <a:xfrm>
            <a:off x="7164288" y="1268760"/>
            <a:ext cx="252000" cy="1080120"/>
          </a:xfrm>
          <a:prstGeom prst="rect">
            <a:avLst/>
          </a:prstGeom>
          <a:solidFill>
            <a:srgbClr val="F2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800" b="1" dirty="0" smtClean="0">
                <a:solidFill>
                  <a:schemeClr val="tx1"/>
                </a:solidFill>
              </a:rPr>
              <a:t>DEPENDENCIAS</a:t>
            </a:r>
            <a:endParaRPr lang="es-MX" sz="800" b="1" dirty="0">
              <a:solidFill>
                <a:schemeClr val="tx1"/>
              </a:solidFill>
            </a:endParaRPr>
          </a:p>
        </p:txBody>
      </p:sp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44580" y="2492896"/>
            <a:ext cx="297510" cy="39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74 CuadroTexto"/>
          <p:cNvSpPr txBox="1"/>
          <p:nvPr/>
        </p:nvSpPr>
        <p:spPr>
          <a:xfrm>
            <a:off x="7596336" y="2924944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+mn-lt"/>
              </a:rPr>
              <a:t>Envío de contraseña de acceso al sistema</a:t>
            </a:r>
            <a:endParaRPr lang="es-MX" sz="1200" b="1" dirty="0">
              <a:latin typeface="+mn-lt"/>
            </a:endParaRPr>
          </a:p>
        </p:txBody>
      </p:sp>
      <p:sp>
        <p:nvSpPr>
          <p:cNvPr id="76" name="75 Pentágono"/>
          <p:cNvSpPr/>
          <p:nvPr/>
        </p:nvSpPr>
        <p:spPr>
          <a:xfrm>
            <a:off x="7164288" y="2956344"/>
            <a:ext cx="418447" cy="323165"/>
          </a:xfrm>
          <a:prstGeom prst="homePlate">
            <a:avLst/>
          </a:prstGeom>
          <a:solidFill>
            <a:srgbClr val="00A2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 smtClean="0"/>
              <a:t>5</a:t>
            </a:r>
            <a:endParaRPr lang="es-MX" sz="1500" b="1" dirty="0"/>
          </a:p>
        </p:txBody>
      </p:sp>
      <p:sp>
        <p:nvSpPr>
          <p:cNvPr id="78" name="77 Rectángulo"/>
          <p:cNvSpPr/>
          <p:nvPr/>
        </p:nvSpPr>
        <p:spPr>
          <a:xfrm>
            <a:off x="7164288" y="3284984"/>
            <a:ext cx="252000" cy="108012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INEGI</a:t>
            </a:r>
            <a:endParaRPr lang="es-MX" sz="1100" b="1" dirty="0">
              <a:solidFill>
                <a:schemeClr val="tx1"/>
              </a:solidFill>
            </a:endParaRPr>
          </a:p>
        </p:txBody>
      </p:sp>
      <p:pic>
        <p:nvPicPr>
          <p:cNvPr id="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90542" y="3742707"/>
            <a:ext cx="297510" cy="39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688" y="3759125"/>
            <a:ext cx="616744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80 CuadroTexto"/>
          <p:cNvSpPr txBox="1"/>
          <p:nvPr/>
        </p:nvSpPr>
        <p:spPr>
          <a:xfrm>
            <a:off x="5160408" y="2924944"/>
            <a:ext cx="1325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+mn-lt"/>
              </a:rPr>
              <a:t>Revisión de documentación de apoyo y tutorial</a:t>
            </a:r>
            <a:endParaRPr lang="es-MX" sz="1200" b="1" dirty="0">
              <a:latin typeface="+mn-lt"/>
            </a:endParaRPr>
          </a:p>
        </p:txBody>
      </p:sp>
      <p:sp>
        <p:nvSpPr>
          <p:cNvPr id="82" name="81 Pentágono"/>
          <p:cNvSpPr/>
          <p:nvPr/>
        </p:nvSpPr>
        <p:spPr>
          <a:xfrm>
            <a:off x="4728361" y="2956344"/>
            <a:ext cx="418447" cy="323165"/>
          </a:xfrm>
          <a:prstGeom prst="homePlate">
            <a:avLst/>
          </a:prstGeom>
          <a:solidFill>
            <a:srgbClr val="F9452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 smtClean="0"/>
              <a:t>6</a:t>
            </a:r>
            <a:endParaRPr lang="es-MX" sz="1500" b="1" dirty="0"/>
          </a:p>
        </p:txBody>
      </p:sp>
      <p:sp>
        <p:nvSpPr>
          <p:cNvPr id="84" name="83 Rectángulo"/>
          <p:cNvSpPr/>
          <p:nvPr/>
        </p:nvSpPr>
        <p:spPr>
          <a:xfrm>
            <a:off x="4728361" y="3284984"/>
            <a:ext cx="252000" cy="1080120"/>
          </a:xfrm>
          <a:prstGeom prst="rect">
            <a:avLst/>
          </a:prstGeom>
          <a:solidFill>
            <a:srgbClr val="F2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800" b="1" dirty="0" smtClean="0">
                <a:solidFill>
                  <a:schemeClr val="tx1"/>
                </a:solidFill>
              </a:rPr>
              <a:t>DEPENDENCIAS</a:t>
            </a:r>
            <a:endParaRPr lang="es-MX" sz="800" b="1" dirty="0">
              <a:solidFill>
                <a:schemeClr val="tx1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080" y="3789040"/>
            <a:ext cx="760095" cy="54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14278" y="3742707"/>
            <a:ext cx="297510" cy="39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87 CuadroTexto"/>
          <p:cNvSpPr txBox="1"/>
          <p:nvPr/>
        </p:nvSpPr>
        <p:spPr>
          <a:xfrm>
            <a:off x="2843807" y="2924944"/>
            <a:ext cx="138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+mn-lt"/>
              </a:rPr>
              <a:t>Registro o actualización de la información</a:t>
            </a:r>
            <a:endParaRPr lang="es-MX" sz="1200" b="1" dirty="0">
              <a:latin typeface="+mn-lt"/>
            </a:endParaRPr>
          </a:p>
        </p:txBody>
      </p:sp>
      <p:sp>
        <p:nvSpPr>
          <p:cNvPr id="89" name="88 Pentágono"/>
          <p:cNvSpPr/>
          <p:nvPr/>
        </p:nvSpPr>
        <p:spPr>
          <a:xfrm>
            <a:off x="2411760" y="2956344"/>
            <a:ext cx="418447" cy="323165"/>
          </a:xfrm>
          <a:prstGeom prst="homePlate">
            <a:avLst/>
          </a:prstGeom>
          <a:solidFill>
            <a:srgbClr val="F9452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 smtClean="0"/>
              <a:t>7</a:t>
            </a:r>
            <a:endParaRPr lang="es-MX" sz="1500" b="1" dirty="0"/>
          </a:p>
        </p:txBody>
      </p:sp>
      <p:sp>
        <p:nvSpPr>
          <p:cNvPr id="90" name="89 Rectángulo"/>
          <p:cNvSpPr/>
          <p:nvPr/>
        </p:nvSpPr>
        <p:spPr>
          <a:xfrm>
            <a:off x="2411760" y="3284984"/>
            <a:ext cx="252000" cy="1080120"/>
          </a:xfrm>
          <a:prstGeom prst="rect">
            <a:avLst/>
          </a:prstGeom>
          <a:solidFill>
            <a:srgbClr val="F2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800" b="1" dirty="0" smtClean="0">
                <a:solidFill>
                  <a:schemeClr val="tx1"/>
                </a:solidFill>
              </a:rPr>
              <a:t>DEPENDENCIAS</a:t>
            </a:r>
            <a:endParaRPr lang="es-MX" sz="800" b="1" dirty="0">
              <a:solidFill>
                <a:schemeClr val="tx1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834390" cy="49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3635896" y="4437112"/>
            <a:ext cx="3946839" cy="29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/>
              <a:t>Asesoría o soporte</a:t>
            </a:r>
            <a:endParaRPr lang="es-MX" sz="1500" dirty="0"/>
          </a:p>
        </p:txBody>
      </p:sp>
      <p:sp>
        <p:nvSpPr>
          <p:cNvPr id="11" name="10 Flecha doblada"/>
          <p:cNvSpPr/>
          <p:nvPr/>
        </p:nvSpPr>
        <p:spPr>
          <a:xfrm rot="10800000">
            <a:off x="7740352" y="4293096"/>
            <a:ext cx="529729" cy="326036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8" name="97 Flecha doblada"/>
          <p:cNvSpPr/>
          <p:nvPr/>
        </p:nvSpPr>
        <p:spPr>
          <a:xfrm rot="16200000">
            <a:off x="3194348" y="4283596"/>
            <a:ext cx="345038" cy="326036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54038" y="3742707"/>
            <a:ext cx="297510" cy="39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99 CuadroTexto"/>
          <p:cNvSpPr txBox="1"/>
          <p:nvPr/>
        </p:nvSpPr>
        <p:spPr>
          <a:xfrm>
            <a:off x="683567" y="292494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+mn-lt"/>
              </a:rPr>
              <a:t>Envío de cédulas de registro a SEFIPLAN</a:t>
            </a:r>
            <a:endParaRPr lang="es-MX" sz="1200" b="1" dirty="0">
              <a:latin typeface="+mn-lt"/>
            </a:endParaRPr>
          </a:p>
        </p:txBody>
      </p:sp>
      <p:sp>
        <p:nvSpPr>
          <p:cNvPr id="101" name="100 Pentágono"/>
          <p:cNvSpPr/>
          <p:nvPr/>
        </p:nvSpPr>
        <p:spPr>
          <a:xfrm>
            <a:off x="251520" y="2956344"/>
            <a:ext cx="418447" cy="323165"/>
          </a:xfrm>
          <a:prstGeom prst="homePlate">
            <a:avLst/>
          </a:prstGeom>
          <a:solidFill>
            <a:srgbClr val="F9452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/>
              <a:t>8</a:t>
            </a:r>
          </a:p>
        </p:txBody>
      </p:sp>
      <p:sp>
        <p:nvSpPr>
          <p:cNvPr id="102" name="101 Rectángulo"/>
          <p:cNvSpPr/>
          <p:nvPr/>
        </p:nvSpPr>
        <p:spPr>
          <a:xfrm>
            <a:off x="251520" y="3284984"/>
            <a:ext cx="252000" cy="1080120"/>
          </a:xfrm>
          <a:prstGeom prst="rect">
            <a:avLst/>
          </a:prstGeom>
          <a:solidFill>
            <a:srgbClr val="F2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800" b="1" dirty="0" smtClean="0">
                <a:solidFill>
                  <a:schemeClr val="tx1"/>
                </a:solidFill>
              </a:rPr>
              <a:t>DEPENDENCIAS</a:t>
            </a:r>
            <a:endParaRPr lang="es-MX" sz="800" b="1" dirty="0">
              <a:solidFill>
                <a:schemeClr val="tx1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93050" y1="90385" x2="93050" y2="90385"/>
                        <a14:backgroundMark x1="94208" y1="7308" x2="94208" y2="7308"/>
                        <a14:backgroundMark x1="11969" y1="6538" x2="4247" y2="16154"/>
                        <a14:backgroundMark x1="3861" y1="82692" x2="10425" y2="94231"/>
                        <a14:backgroundMark x1="82239" y1="96154" x2="97297" y2="95000"/>
                        <a14:backgroundMark x1="79537" y1="2308" x2="96911" y2="19615"/>
                        <a14:backgroundMark x1="91120" y1="85000" x2="99614" y2="86154"/>
                        <a14:backgroundMark x1="91892" y1="86923" x2="80309" y2="94615"/>
                        <a14:backgroundMark x1="8494" y1="84615" x2="16216" y2="9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45979"/>
            <a:ext cx="616744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105 CuadroTexto"/>
          <p:cNvSpPr txBox="1"/>
          <p:nvPr/>
        </p:nvSpPr>
        <p:spPr>
          <a:xfrm>
            <a:off x="683568" y="490316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+mn-lt"/>
              </a:rPr>
              <a:t>Validación de información</a:t>
            </a:r>
            <a:endParaRPr lang="es-MX" sz="1200" b="1" dirty="0">
              <a:latin typeface="+mn-lt"/>
            </a:endParaRPr>
          </a:p>
        </p:txBody>
      </p:sp>
      <p:sp>
        <p:nvSpPr>
          <p:cNvPr id="107" name="106 Pentágono"/>
          <p:cNvSpPr/>
          <p:nvPr/>
        </p:nvSpPr>
        <p:spPr>
          <a:xfrm>
            <a:off x="251520" y="4934564"/>
            <a:ext cx="418447" cy="323165"/>
          </a:xfrm>
          <a:prstGeom prst="homePlate">
            <a:avLst/>
          </a:prstGeom>
          <a:solidFill>
            <a:srgbClr val="00A2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/>
              <a:t>9</a:t>
            </a:r>
          </a:p>
        </p:txBody>
      </p:sp>
      <p:sp>
        <p:nvSpPr>
          <p:cNvPr id="108" name="107 Rectángulo"/>
          <p:cNvSpPr/>
          <p:nvPr/>
        </p:nvSpPr>
        <p:spPr>
          <a:xfrm>
            <a:off x="251520" y="5263204"/>
            <a:ext cx="252000" cy="108012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Neo Sans Pro" pitchFamily="34" charset="0"/>
              </a:rPr>
              <a:t>INEGI</a:t>
            </a:r>
            <a:endParaRPr lang="es-MX" sz="1100" b="1" dirty="0">
              <a:solidFill>
                <a:schemeClr val="tx1"/>
              </a:solidFill>
              <a:latin typeface="Neo Sans Pro" pitchFamily="34" charset="0"/>
            </a:endParaRPr>
          </a:p>
        </p:txBody>
      </p:sp>
      <p:pic>
        <p:nvPicPr>
          <p:cNvPr id="1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53257" y="4524446"/>
            <a:ext cx="297510" cy="39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111 CuadroTexto"/>
          <p:cNvSpPr txBox="1"/>
          <p:nvPr/>
        </p:nvSpPr>
        <p:spPr>
          <a:xfrm>
            <a:off x="2843807" y="494116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+mn-lt"/>
              </a:rPr>
              <a:t>Modificaciones a información registrada</a:t>
            </a:r>
            <a:endParaRPr lang="es-MX" sz="1200" b="1" dirty="0">
              <a:latin typeface="+mn-lt"/>
            </a:endParaRPr>
          </a:p>
        </p:txBody>
      </p:sp>
      <p:sp>
        <p:nvSpPr>
          <p:cNvPr id="113" name="112 Pentágono"/>
          <p:cNvSpPr/>
          <p:nvPr/>
        </p:nvSpPr>
        <p:spPr>
          <a:xfrm>
            <a:off x="2411760" y="4972568"/>
            <a:ext cx="418447" cy="323165"/>
          </a:xfrm>
          <a:prstGeom prst="homePlate">
            <a:avLst/>
          </a:prstGeom>
          <a:solidFill>
            <a:srgbClr val="F9452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 smtClean="0"/>
              <a:t>10</a:t>
            </a:r>
            <a:endParaRPr lang="es-MX" sz="1050" b="1" dirty="0"/>
          </a:p>
        </p:txBody>
      </p:sp>
      <p:sp>
        <p:nvSpPr>
          <p:cNvPr id="114" name="113 Rectángulo"/>
          <p:cNvSpPr/>
          <p:nvPr/>
        </p:nvSpPr>
        <p:spPr>
          <a:xfrm>
            <a:off x="2411760" y="5301208"/>
            <a:ext cx="252000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800" b="1" dirty="0" smtClean="0">
                <a:solidFill>
                  <a:schemeClr val="tx1"/>
                </a:solidFill>
              </a:rPr>
              <a:t>DEPENDENCIAS</a:t>
            </a:r>
            <a:endParaRPr lang="es-MX" sz="800" b="1" dirty="0">
              <a:solidFill>
                <a:schemeClr val="tx1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42" y="5646857"/>
            <a:ext cx="64293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64" y="5449788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118 Pentágono"/>
          <p:cNvSpPr/>
          <p:nvPr/>
        </p:nvSpPr>
        <p:spPr>
          <a:xfrm>
            <a:off x="4716016" y="5013176"/>
            <a:ext cx="418447" cy="323165"/>
          </a:xfrm>
          <a:prstGeom prst="homePlate">
            <a:avLst/>
          </a:prstGeom>
          <a:solidFill>
            <a:srgbClr val="00A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 smtClean="0"/>
              <a:t>11</a:t>
            </a:r>
            <a:endParaRPr lang="es-MX" sz="1050" b="1" dirty="0"/>
          </a:p>
        </p:txBody>
      </p:sp>
      <p:sp>
        <p:nvSpPr>
          <p:cNvPr id="120" name="119 Rectángulo"/>
          <p:cNvSpPr/>
          <p:nvPr/>
        </p:nvSpPr>
        <p:spPr>
          <a:xfrm>
            <a:off x="4719108" y="5336341"/>
            <a:ext cx="252000" cy="108012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SEFIPLAN-INEG</a:t>
            </a:r>
            <a:r>
              <a:rPr lang="es-MX" sz="900" b="1" dirty="0" smtClean="0">
                <a:solidFill>
                  <a:schemeClr val="tx1"/>
                </a:solidFill>
                <a:latin typeface="Neo Sans Pro" pitchFamily="34" charset="0"/>
              </a:rPr>
              <a:t>I</a:t>
            </a:r>
            <a:endParaRPr lang="es-MX" sz="900" b="1" dirty="0">
              <a:solidFill>
                <a:schemeClr val="tx1"/>
              </a:solidFill>
              <a:latin typeface="Neo Sans Pro" pitchFamily="34" charset="0"/>
            </a:endParaRPr>
          </a:p>
        </p:txBody>
      </p:sp>
      <p:sp>
        <p:nvSpPr>
          <p:cNvPr id="121" name="120 CuadroTexto"/>
          <p:cNvSpPr txBox="1"/>
          <p:nvPr/>
        </p:nvSpPr>
        <p:spPr>
          <a:xfrm>
            <a:off x="5220072" y="494116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+mn-lt"/>
              </a:rPr>
              <a:t>Seguimiento y actualización</a:t>
            </a:r>
            <a:endParaRPr lang="es-MX" sz="1200" b="1" dirty="0">
              <a:latin typeface="+mn-lt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11" y="5513780"/>
            <a:ext cx="750094" cy="7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26046" y="5461420"/>
            <a:ext cx="297510" cy="39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0302" y="5470898"/>
            <a:ext cx="297510" cy="39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7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CuadroTexto"/>
          <p:cNvSpPr txBox="1"/>
          <p:nvPr/>
        </p:nvSpPr>
        <p:spPr>
          <a:xfrm>
            <a:off x="2411760" y="138698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500" b="1" dirty="0" smtClean="0">
                <a:solidFill>
                  <a:srgbClr val="0070C0"/>
                </a:solidFill>
                <a:latin typeface="+mn-lt"/>
              </a:rPr>
              <a:t>Sistema de captura</a:t>
            </a:r>
            <a:endParaRPr lang="es-MX" sz="25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6" t="10535" r="11603" b="33940"/>
          <a:stretch/>
        </p:blipFill>
        <p:spPr bwMode="auto">
          <a:xfrm>
            <a:off x="827584" y="1628799"/>
            <a:ext cx="7562789" cy="43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47860" y="908720"/>
            <a:ext cx="424827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500" dirty="0">
                <a:solidFill>
                  <a:srgbClr val="0070C0"/>
                </a:solidFill>
                <a:latin typeface="+mn-lt"/>
              </a:rPr>
              <a:t>http://www.snieg.mx/RNIEG/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46460" y="3193906"/>
            <a:ext cx="461036" cy="58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3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ítulo texto">
  <a:themeElements>
    <a:clrScheme name="Título tex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Título text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ítulo tex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Título texto">
  <a:themeElements>
    <a:clrScheme name="Título tex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Título text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ítulo tex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Título texto">
  <a:themeElements>
    <a:clrScheme name="Título tex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Título text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ítulo tex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Plantilla_manualGris</Template>
  <TotalTime>6566</TotalTime>
  <Words>1716</Words>
  <Application>Microsoft Office PowerPoint</Application>
  <PresentationFormat>Presentación en pantalla (4:3)</PresentationFormat>
  <Paragraphs>325</Paragraphs>
  <Slides>30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30</vt:i4>
      </vt:variant>
    </vt:vector>
  </HeadingPairs>
  <TitlesOfParts>
    <vt:vector size="43" baseType="lpstr">
      <vt:lpstr>Arial</vt:lpstr>
      <vt:lpstr>Calibri</vt:lpstr>
      <vt:lpstr>Century Gothic</vt:lpstr>
      <vt:lpstr>Helvetica</vt:lpstr>
      <vt:lpstr>Helvetica Neue</vt:lpstr>
      <vt:lpstr>Helvetica Neue Medium</vt:lpstr>
      <vt:lpstr>Neo Sans Pro</vt:lpstr>
      <vt:lpstr>Times New Roman</vt:lpstr>
      <vt:lpstr>Verdana</vt:lpstr>
      <vt:lpstr>Wingdings</vt:lpstr>
      <vt:lpstr>Título texto</vt:lpstr>
      <vt:lpstr>1_Título texto</vt:lpstr>
      <vt:lpstr>2_Título texto</vt:lpstr>
      <vt:lpstr>Registro Estadístico Nacional (REN)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 Guadalupe Alvarado Argüelles</dc:creator>
  <cp:lastModifiedBy>QUIÑONES LANDA CRISTINO</cp:lastModifiedBy>
  <cp:revision>613</cp:revision>
  <cp:lastPrinted>2017-08-25T15:04:07Z</cp:lastPrinted>
  <dcterms:created xsi:type="dcterms:W3CDTF">2016-12-09T15:58:22Z</dcterms:created>
  <dcterms:modified xsi:type="dcterms:W3CDTF">2019-02-20T21:28:26Z</dcterms:modified>
</cp:coreProperties>
</file>